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8"/>
  </p:notesMasterIdLst>
  <p:handoutMasterIdLst>
    <p:handoutMasterId r:id="rId19"/>
  </p:handoutMasterIdLst>
  <p:sldIdLst>
    <p:sldId id="292" r:id="rId5"/>
    <p:sldId id="299" r:id="rId6"/>
    <p:sldId id="294" r:id="rId7"/>
    <p:sldId id="291" r:id="rId8"/>
    <p:sldId id="295" r:id="rId9"/>
    <p:sldId id="302" r:id="rId10"/>
    <p:sldId id="301" r:id="rId11"/>
    <p:sldId id="300" r:id="rId12"/>
    <p:sldId id="296" r:id="rId13"/>
    <p:sldId id="298" r:id="rId14"/>
    <p:sldId id="297" r:id="rId15"/>
    <p:sldId id="303" r:id="rId16"/>
    <p:sldId id="293" r:id="rId1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F6F"/>
    <a:srgbClr val="00ACB6"/>
    <a:srgbClr val="013D61"/>
    <a:srgbClr val="F3703A"/>
    <a:srgbClr val="515083"/>
    <a:srgbClr val="2F305C"/>
    <a:srgbClr val="3C4798"/>
    <a:srgbClr val="E68637"/>
    <a:srgbClr val="F6A287"/>
    <a:srgbClr val="E98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11" autoAdjust="0"/>
    <p:restoredTop sz="94639" autoAdjust="0"/>
  </p:normalViewPr>
  <p:slideViewPr>
    <p:cSldViewPr snapToGrid="0">
      <p:cViewPr>
        <p:scale>
          <a:sx n="89" d="100"/>
          <a:sy n="89" d="100"/>
        </p:scale>
        <p:origin x="328" y="872"/>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07/05/25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07/05/25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07/05/25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07/05/25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07/05/25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07/05/25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07/05/25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07/05/25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07/05/25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07/05/25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07/05/25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07/05/25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60941"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07/05/25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a:extLst>
              <a:ext uri="{FF2B5EF4-FFF2-40B4-BE49-F238E27FC236}">
                <a16:creationId xmlns:a16="http://schemas.microsoft.com/office/drawing/2014/main" id="{5D945A0D-0BC2-5D67-1B64-3021BAD7BF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38" y="0"/>
            <a:ext cx="501808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07/05/25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07/05/25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07/05/25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90775C3D-C100-72AE-04FB-C04AC0D7DE43}"/>
              </a:ext>
            </a:extLst>
          </p:cNvPr>
          <p:cNvSpPr/>
          <p:nvPr userDrawn="1"/>
        </p:nvSpPr>
        <p:spPr>
          <a:xfrm>
            <a:off x="0" y="6174807"/>
            <a:ext cx="12192000" cy="683193"/>
          </a:xfrm>
          <a:prstGeom prst="rect">
            <a:avLst/>
          </a:prstGeom>
          <a:solidFill>
            <a:srgbClr val="11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arallelogramma 14">
            <a:extLst>
              <a:ext uri="{FF2B5EF4-FFF2-40B4-BE49-F238E27FC236}">
                <a16:creationId xmlns:a16="http://schemas.microsoft.com/office/drawing/2014/main" id="{AF082EE3-41AA-4817-A1CC-C33DDB8F675F}"/>
              </a:ext>
            </a:extLst>
          </p:cNvPr>
          <p:cNvSpPr/>
          <p:nvPr userDrawn="1"/>
        </p:nvSpPr>
        <p:spPr>
          <a:xfrm>
            <a:off x="4434494" y="-124691"/>
            <a:ext cx="2857500" cy="6299498"/>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B5E029AD-6703-A540-841D-BE7462E7B0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4807"/>
            <a:ext cx="3707476" cy="683193"/>
          </a:xfrm>
          <a:prstGeom prst="rect">
            <a:avLst/>
          </a:prstGeom>
        </p:spPr>
      </p:pic>
      <p:sp>
        <p:nvSpPr>
          <p:cNvPr id="9" name="Rettangolo 8">
            <a:extLst>
              <a:ext uri="{FF2B5EF4-FFF2-40B4-BE49-F238E27FC236}">
                <a16:creationId xmlns:a16="http://schemas.microsoft.com/office/drawing/2014/main" id="{D1867750-EA89-EFEA-40CB-4FA8E18FEF5A}"/>
              </a:ext>
            </a:extLst>
          </p:cNvPr>
          <p:cNvSpPr/>
          <p:nvPr userDrawn="1"/>
        </p:nvSpPr>
        <p:spPr>
          <a:xfrm rot="16200000">
            <a:off x="6073140" y="76728"/>
            <a:ext cx="45719" cy="12191999"/>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07/05/25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466080" y="1069848"/>
            <a:ext cx="6451600" cy="2916618"/>
          </a:xfrm>
        </p:spPr>
        <p:txBody>
          <a:bodyPr>
            <a:normAutofit fontScale="90000"/>
          </a:bodyPr>
          <a:lstStyle/>
          <a:p>
            <a:br>
              <a:rPr lang="it-IT" sz="6000" b="1" i="0" u="none" strike="noStrike" dirty="0">
                <a:effectLst/>
                <a:latin typeface="Helvetica" pitchFamily="2" charset="0"/>
              </a:rPr>
            </a:br>
            <a:br>
              <a:rPr lang="it-IT" sz="6000" b="1" i="0" u="none" strike="noStrike" dirty="0">
                <a:effectLst/>
                <a:latin typeface="Helvetica" pitchFamily="2" charset="0"/>
              </a:rPr>
            </a:br>
            <a:br>
              <a:rPr lang="it-IT" sz="6000" b="1" i="0" u="none" strike="noStrike" dirty="0">
                <a:effectLst/>
                <a:latin typeface="Helvetica" pitchFamily="2" charset="0"/>
              </a:rPr>
            </a:br>
            <a:br>
              <a:rPr lang="it-IT" sz="4000" b="1" i="0" u="none" strike="noStrike" dirty="0">
                <a:effectLst/>
                <a:latin typeface="Helvetica" pitchFamily="2" charset="0"/>
              </a:rPr>
            </a:br>
            <a:r>
              <a:rPr lang="it-IT" sz="4000" b="1" i="0" u="none" strike="noStrike" dirty="0">
                <a:effectLst/>
                <a:latin typeface="Helvetica" pitchFamily="2" charset="0"/>
              </a:rPr>
              <a:t>ASPETTI PSICOSOCIALI DELLA CURA DELL’OBESITÀ: IMPATTO SUGLI ESITI POST-CHIRURGICI</a:t>
            </a:r>
            <a:endParaRPr lang="it-IT" sz="4000" dirty="0"/>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466080" y="4508500"/>
            <a:ext cx="5692371" cy="1279652"/>
          </a:xfrm>
        </p:spPr>
        <p:txBody>
          <a:bodyPr>
            <a:normAutofit/>
          </a:bodyPr>
          <a:lstStyle/>
          <a:p>
            <a:r>
              <a:rPr lang="it-IT" sz="2800" b="1" dirty="0">
                <a:solidFill>
                  <a:srgbClr val="00ACB6"/>
                </a:solidFill>
              </a:rPr>
              <a:t>RELATORE Daniele di </a:t>
            </a:r>
            <a:r>
              <a:rPr lang="it-IT" sz="2800" b="1" dirty="0" err="1">
                <a:solidFill>
                  <a:srgbClr val="00ACB6"/>
                </a:solidFill>
              </a:rPr>
              <a:t>pauli</a:t>
            </a:r>
            <a:endParaRPr lang="it-IT" sz="2800" b="1" dirty="0">
              <a:solidFill>
                <a:srgbClr val="00ACB6"/>
              </a:solidFill>
            </a:endParaRP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E5CE09-CDB5-0B3C-605F-8BAD0B8C57A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F455C05-A8DE-2111-08BE-712D1517105D}"/>
              </a:ext>
            </a:extLst>
          </p:cNvPr>
          <p:cNvSpPr>
            <a:spLocks noGrp="1"/>
          </p:cNvSpPr>
          <p:nvPr>
            <p:ph idx="1"/>
          </p:nvPr>
        </p:nvSpPr>
        <p:spPr/>
        <p:txBody>
          <a:bodyPr>
            <a:normAutofit fontScale="85000" lnSpcReduction="10000"/>
          </a:bodyPr>
          <a:lstStyle/>
          <a:p>
            <a:r>
              <a:rPr lang="it-IT" b="0" i="0" u="none" strike="noStrike" dirty="0">
                <a:solidFill>
                  <a:srgbClr val="333333"/>
                </a:solidFill>
                <a:effectLst/>
                <a:latin typeface="Fira Sans" panose="020B0503050000020004" pitchFamily="34" charset="0"/>
              </a:rPr>
              <a:t>Uno studio dalla Danimarca ha rilevato che rispetto a un gruppo di riferimento non chirurgico, coloro che erano single al momento della chirurgia bariatrica (2005-2013) avevano una maggiore possibilità di una relazione incidente, e coloro che erano in una relazione in chirurgia avevano una maggiore possibilità di diventare single attraverso il follow-up (mediana = 8 anni)</a:t>
            </a:r>
          </a:p>
          <a:p>
            <a:r>
              <a:rPr lang="it-IT" b="0" i="0" u="none" strike="noStrike" dirty="0">
                <a:solidFill>
                  <a:srgbClr val="333333"/>
                </a:solidFill>
                <a:effectLst/>
                <a:latin typeface="Fira Sans" panose="020B0503050000020004" pitchFamily="34" charset="0"/>
              </a:rPr>
              <a:t>Allo stesso modo, uno studio svedese ha rilevato che rispetto a un gruppo di riferimento non chirurgico, coloro che non erano sposati al momento della chirurgia di bypass gastrico (2007-2012) avevano una maggiore possibilità di sposarsi, e quelli che erano sposati in chirurgia ha avuto una maggiore possibilità di divorzio in 6 anni di follow-up</a:t>
            </a:r>
            <a:endParaRPr lang="it-IT" dirty="0">
              <a:solidFill>
                <a:srgbClr val="333333"/>
              </a:solidFill>
              <a:latin typeface="Fira Sans" panose="020B0503050000020004" pitchFamily="34" charset="0"/>
            </a:endParaRPr>
          </a:p>
          <a:p>
            <a:r>
              <a:rPr lang="it-IT" b="0" i="0" u="none" strike="noStrike" dirty="0">
                <a:solidFill>
                  <a:srgbClr val="232323"/>
                </a:solidFill>
                <a:effectLst/>
                <a:latin typeface="Fira Sans" panose="020B0503050000020004" pitchFamily="34" charset="0"/>
              </a:rPr>
              <a:t> </a:t>
            </a:r>
            <a:r>
              <a:rPr lang="it-IT" b="0" i="0" u="none" strike="noStrike" dirty="0" err="1">
                <a:solidFill>
                  <a:srgbClr val="232323"/>
                </a:solidFill>
                <a:effectLst/>
                <a:latin typeface="Fira Sans" panose="020B0503050000020004" pitchFamily="34" charset="0"/>
              </a:rPr>
              <a:t>Bramming</a:t>
            </a:r>
            <a:r>
              <a:rPr lang="it-IT" b="0" i="0" u="none" strike="noStrike" dirty="0">
                <a:solidFill>
                  <a:srgbClr val="232323"/>
                </a:solidFill>
                <a:effectLst/>
                <a:latin typeface="Fira Sans" panose="020B0503050000020004" pitchFamily="34" charset="0"/>
              </a:rPr>
              <a:t> M, </a:t>
            </a:r>
            <a:r>
              <a:rPr lang="it-IT" b="0" i="0" u="none" strike="noStrike" dirty="0" err="1">
                <a:solidFill>
                  <a:srgbClr val="232323"/>
                </a:solidFill>
                <a:effectLst/>
                <a:latin typeface="Fira Sans" panose="020B0503050000020004" pitchFamily="34" charset="0"/>
              </a:rPr>
              <a:t>Hviid</a:t>
            </a:r>
            <a:r>
              <a:rPr lang="it-IT" b="0" i="0" u="none" strike="noStrike" dirty="0">
                <a:solidFill>
                  <a:srgbClr val="232323"/>
                </a:solidFill>
                <a:effectLst/>
                <a:latin typeface="Fira Sans" panose="020B0503050000020004" pitchFamily="34" charset="0"/>
              </a:rPr>
              <a:t> SS, Becker U, et al. </a:t>
            </a:r>
            <a:r>
              <a:rPr lang="it-IT" b="0" i="0" u="none" strike="noStrike" dirty="0" err="1">
                <a:solidFill>
                  <a:srgbClr val="232323"/>
                </a:solidFill>
                <a:effectLst/>
                <a:latin typeface="Fira Sans" panose="020B0503050000020004" pitchFamily="34" charset="0"/>
              </a:rPr>
              <a:t>Changes</a:t>
            </a:r>
            <a:r>
              <a:rPr lang="it-IT" b="0" i="0" u="none" strike="noStrike" dirty="0">
                <a:solidFill>
                  <a:srgbClr val="232323"/>
                </a:solidFill>
                <a:effectLst/>
                <a:latin typeface="Fira Sans" panose="020B0503050000020004" pitchFamily="34" charset="0"/>
              </a:rPr>
              <a:t> in </a:t>
            </a:r>
            <a:r>
              <a:rPr lang="it-IT" b="0" i="0" u="none" strike="noStrike" dirty="0" err="1">
                <a:solidFill>
                  <a:srgbClr val="232323"/>
                </a:solidFill>
                <a:effectLst/>
                <a:latin typeface="Fira Sans" panose="020B0503050000020004" pitchFamily="34" charset="0"/>
              </a:rPr>
              <a:t>relationship</a:t>
            </a:r>
            <a:r>
              <a:rPr lang="it-IT" b="0" i="0" u="none" strike="noStrike" dirty="0">
                <a:solidFill>
                  <a:srgbClr val="232323"/>
                </a:solidFill>
                <a:effectLst/>
                <a:latin typeface="Fira Sans" panose="020B0503050000020004" pitchFamily="34" charset="0"/>
              </a:rPr>
              <a:t> status following </a:t>
            </a:r>
            <a:r>
              <a:rPr lang="it-IT" b="0" i="0" u="none" strike="noStrike" dirty="0" err="1">
                <a:solidFill>
                  <a:srgbClr val="232323"/>
                </a:solidFill>
                <a:effectLst/>
                <a:latin typeface="Fira Sans" panose="020B0503050000020004" pitchFamily="34" charset="0"/>
              </a:rPr>
              <a:t>bariatric</a:t>
            </a:r>
            <a:r>
              <a:rPr lang="it-IT" b="0" i="0" u="none" strike="noStrike" dirty="0">
                <a:solidFill>
                  <a:srgbClr val="232323"/>
                </a:solidFill>
                <a:effectLst/>
                <a:latin typeface="Fira Sans" panose="020B0503050000020004" pitchFamily="34" charset="0"/>
              </a:rPr>
              <a:t> surgery. Int </a:t>
            </a:r>
            <a:r>
              <a:rPr lang="it-IT" b="0" i="0" u="none" strike="noStrike" dirty="0" err="1">
                <a:solidFill>
                  <a:srgbClr val="232323"/>
                </a:solidFill>
                <a:effectLst/>
                <a:latin typeface="Fira Sans" panose="020B0503050000020004" pitchFamily="34" charset="0"/>
              </a:rPr>
              <a:t>J</a:t>
            </a:r>
            <a:r>
              <a:rPr lang="it-IT" b="0" i="0" u="none" strike="noStrike" dirty="0">
                <a:solidFill>
                  <a:srgbClr val="232323"/>
                </a:solidFill>
                <a:effectLst/>
                <a:latin typeface="Fira Sans" panose="020B0503050000020004" pitchFamily="34" charset="0"/>
              </a:rPr>
              <a:t> </a:t>
            </a:r>
            <a:r>
              <a:rPr lang="it-IT" b="0" i="0" u="none" strike="noStrike" dirty="0" err="1">
                <a:solidFill>
                  <a:srgbClr val="232323"/>
                </a:solidFill>
                <a:effectLst/>
                <a:latin typeface="Fira Sans" panose="020B0503050000020004" pitchFamily="34" charset="0"/>
              </a:rPr>
              <a:t>Obes</a:t>
            </a:r>
            <a:r>
              <a:rPr lang="it-IT" b="0" i="0" u="none" strike="noStrike" dirty="0">
                <a:solidFill>
                  <a:srgbClr val="232323"/>
                </a:solidFill>
                <a:effectLst/>
                <a:latin typeface="Fira Sans" panose="020B0503050000020004" pitchFamily="34" charset="0"/>
              </a:rPr>
              <a:t> (</a:t>
            </a:r>
            <a:r>
              <a:rPr lang="it-IT" b="0" i="0" u="none" strike="noStrike" dirty="0" err="1">
                <a:solidFill>
                  <a:srgbClr val="232323"/>
                </a:solidFill>
                <a:effectLst/>
                <a:latin typeface="Fira Sans" panose="020B0503050000020004" pitchFamily="34" charset="0"/>
              </a:rPr>
              <a:t>Lond</a:t>
            </a:r>
            <a:r>
              <a:rPr lang="it-IT" b="0" i="0" u="none" strike="noStrike" dirty="0">
                <a:solidFill>
                  <a:srgbClr val="232323"/>
                </a:solidFill>
                <a:effectLst/>
                <a:latin typeface="Fira Sans" panose="020B0503050000020004" pitchFamily="34" charset="0"/>
              </a:rPr>
              <a:t>). 2021;45:1599–1606.</a:t>
            </a:r>
          </a:p>
          <a:p>
            <a:r>
              <a:rPr lang="it-IT" b="0" i="0" u="none" strike="noStrike" dirty="0" err="1">
                <a:solidFill>
                  <a:srgbClr val="232323"/>
                </a:solidFill>
                <a:effectLst/>
                <a:latin typeface="Fira Sans" panose="020B0503050000020004" pitchFamily="34" charset="0"/>
              </a:rPr>
              <a:t>Bruze</a:t>
            </a:r>
            <a:r>
              <a:rPr lang="it-IT" b="0" i="0" u="none" strike="noStrike" dirty="0">
                <a:solidFill>
                  <a:srgbClr val="232323"/>
                </a:solidFill>
                <a:effectLst/>
                <a:latin typeface="Fira Sans" panose="020B0503050000020004" pitchFamily="34" charset="0"/>
              </a:rPr>
              <a:t> G, </a:t>
            </a:r>
            <a:r>
              <a:rPr lang="it-IT" b="0" i="0" u="none" strike="noStrike" dirty="0" err="1">
                <a:solidFill>
                  <a:srgbClr val="232323"/>
                </a:solidFill>
                <a:effectLst/>
                <a:latin typeface="Fira Sans" panose="020B0503050000020004" pitchFamily="34" charset="0"/>
              </a:rPr>
              <a:t>Holmin</a:t>
            </a:r>
            <a:r>
              <a:rPr lang="it-IT" b="0" i="0" u="none" strike="noStrike" dirty="0">
                <a:solidFill>
                  <a:srgbClr val="232323"/>
                </a:solidFill>
                <a:effectLst/>
                <a:latin typeface="Fira Sans" panose="020B0503050000020004" pitchFamily="34" charset="0"/>
              </a:rPr>
              <a:t> TE, </a:t>
            </a:r>
            <a:r>
              <a:rPr lang="it-IT" b="0" i="0" u="none" strike="noStrike" dirty="0" err="1">
                <a:solidFill>
                  <a:srgbClr val="232323"/>
                </a:solidFill>
                <a:effectLst/>
                <a:latin typeface="Fira Sans" panose="020B0503050000020004" pitchFamily="34" charset="0"/>
              </a:rPr>
              <a:t>Peltonen</a:t>
            </a:r>
            <a:r>
              <a:rPr lang="it-IT" b="0" i="0" u="none" strike="noStrike" dirty="0">
                <a:solidFill>
                  <a:srgbClr val="232323"/>
                </a:solidFill>
                <a:effectLst/>
                <a:latin typeface="Fira Sans" panose="020B0503050000020004" pitchFamily="34" charset="0"/>
              </a:rPr>
              <a:t> M, et al. </a:t>
            </a:r>
            <a:r>
              <a:rPr lang="it-IT" b="0" i="0" u="none" strike="noStrike" dirty="0" err="1">
                <a:solidFill>
                  <a:srgbClr val="232323"/>
                </a:solidFill>
                <a:effectLst/>
                <a:latin typeface="Fira Sans" panose="020B0503050000020004" pitchFamily="34" charset="0"/>
              </a:rPr>
              <a:t>Associations</a:t>
            </a:r>
            <a:r>
              <a:rPr lang="it-IT" b="0" i="0" u="none" strike="noStrike" dirty="0">
                <a:solidFill>
                  <a:srgbClr val="232323"/>
                </a:solidFill>
                <a:effectLst/>
                <a:latin typeface="Fira Sans" panose="020B0503050000020004" pitchFamily="34" charset="0"/>
              </a:rPr>
              <a:t> of </a:t>
            </a:r>
            <a:r>
              <a:rPr lang="it-IT" b="0" i="0" u="none" strike="noStrike" dirty="0" err="1">
                <a:solidFill>
                  <a:srgbClr val="232323"/>
                </a:solidFill>
                <a:effectLst/>
                <a:latin typeface="Fira Sans" panose="020B0503050000020004" pitchFamily="34" charset="0"/>
              </a:rPr>
              <a:t>bariatric</a:t>
            </a:r>
            <a:r>
              <a:rPr lang="it-IT" b="0" i="0" u="none" strike="noStrike" dirty="0">
                <a:solidFill>
                  <a:srgbClr val="232323"/>
                </a:solidFill>
                <a:effectLst/>
                <a:latin typeface="Fira Sans" panose="020B0503050000020004" pitchFamily="34" charset="0"/>
              </a:rPr>
              <a:t> surgery with </a:t>
            </a:r>
            <a:r>
              <a:rPr lang="it-IT" b="0" i="0" u="none" strike="noStrike" dirty="0" err="1">
                <a:solidFill>
                  <a:srgbClr val="232323"/>
                </a:solidFill>
                <a:effectLst/>
                <a:latin typeface="Fira Sans" panose="020B0503050000020004" pitchFamily="34" charset="0"/>
              </a:rPr>
              <a:t>changes</a:t>
            </a:r>
            <a:r>
              <a:rPr lang="it-IT" b="0" i="0" u="none" strike="noStrike" dirty="0">
                <a:solidFill>
                  <a:srgbClr val="232323"/>
                </a:solidFill>
                <a:effectLst/>
                <a:latin typeface="Fira Sans" panose="020B0503050000020004" pitchFamily="34" charset="0"/>
              </a:rPr>
              <a:t> in </a:t>
            </a:r>
            <a:r>
              <a:rPr lang="it-IT" b="0" i="0" u="none" strike="noStrike" dirty="0" err="1">
                <a:solidFill>
                  <a:srgbClr val="232323"/>
                </a:solidFill>
                <a:effectLst/>
                <a:latin typeface="Fira Sans" panose="020B0503050000020004" pitchFamily="34" charset="0"/>
              </a:rPr>
              <a:t>interpersonal</a:t>
            </a:r>
            <a:r>
              <a:rPr lang="it-IT" b="0" i="0" u="none" strike="noStrike" dirty="0">
                <a:solidFill>
                  <a:srgbClr val="232323"/>
                </a:solidFill>
                <a:effectLst/>
                <a:latin typeface="Fira Sans" panose="020B0503050000020004" pitchFamily="34" charset="0"/>
              </a:rPr>
              <a:t> </a:t>
            </a:r>
            <a:r>
              <a:rPr lang="it-IT" b="0" i="0" u="none" strike="noStrike" dirty="0" err="1">
                <a:solidFill>
                  <a:srgbClr val="232323"/>
                </a:solidFill>
                <a:effectLst/>
                <a:latin typeface="Fira Sans" panose="020B0503050000020004" pitchFamily="34" charset="0"/>
              </a:rPr>
              <a:t>relationship</a:t>
            </a:r>
            <a:r>
              <a:rPr lang="it-IT" b="0" i="0" u="none" strike="noStrike" dirty="0">
                <a:solidFill>
                  <a:srgbClr val="232323"/>
                </a:solidFill>
                <a:effectLst/>
                <a:latin typeface="Fira Sans" panose="020B0503050000020004" pitchFamily="34" charset="0"/>
              </a:rPr>
              <a:t> status: </a:t>
            </a:r>
            <a:r>
              <a:rPr lang="it-IT" b="0" i="0" u="none" strike="noStrike" dirty="0" err="1">
                <a:solidFill>
                  <a:srgbClr val="232323"/>
                </a:solidFill>
                <a:effectLst/>
                <a:latin typeface="Fira Sans" panose="020B0503050000020004" pitchFamily="34" charset="0"/>
              </a:rPr>
              <a:t>results</a:t>
            </a:r>
            <a:r>
              <a:rPr lang="it-IT" b="0" i="0" u="none" strike="noStrike" dirty="0">
                <a:solidFill>
                  <a:srgbClr val="232323"/>
                </a:solidFill>
                <a:effectLst/>
                <a:latin typeface="Fira Sans" panose="020B0503050000020004" pitchFamily="34" charset="0"/>
              </a:rPr>
              <a:t> from 2 </a:t>
            </a:r>
            <a:r>
              <a:rPr lang="it-IT" b="0" i="0" u="none" strike="noStrike" dirty="0" err="1">
                <a:solidFill>
                  <a:srgbClr val="232323"/>
                </a:solidFill>
                <a:effectLst/>
                <a:latin typeface="Fira Sans" panose="020B0503050000020004" pitchFamily="34" charset="0"/>
              </a:rPr>
              <a:t>Swedish</a:t>
            </a:r>
            <a:r>
              <a:rPr lang="it-IT" b="0" i="0" u="none" strike="noStrike" dirty="0">
                <a:solidFill>
                  <a:srgbClr val="232323"/>
                </a:solidFill>
                <a:effectLst/>
                <a:latin typeface="Fira Sans" panose="020B0503050000020004" pitchFamily="34" charset="0"/>
              </a:rPr>
              <a:t> </a:t>
            </a:r>
            <a:r>
              <a:rPr lang="it-IT" b="0" i="0" u="none" strike="noStrike" dirty="0" err="1">
                <a:solidFill>
                  <a:srgbClr val="232323"/>
                </a:solidFill>
                <a:effectLst/>
                <a:latin typeface="Fira Sans" panose="020B0503050000020004" pitchFamily="34" charset="0"/>
              </a:rPr>
              <a:t>cohort</a:t>
            </a:r>
            <a:r>
              <a:rPr lang="it-IT" b="0" i="0" u="none" strike="noStrike" dirty="0">
                <a:solidFill>
                  <a:srgbClr val="232323"/>
                </a:solidFill>
                <a:effectLst/>
                <a:latin typeface="Fira Sans" panose="020B0503050000020004" pitchFamily="34" charset="0"/>
              </a:rPr>
              <a:t> studies. JAMA </a:t>
            </a:r>
            <a:r>
              <a:rPr lang="it-IT" b="0" i="0" u="none" strike="noStrike" dirty="0" err="1">
                <a:solidFill>
                  <a:srgbClr val="232323"/>
                </a:solidFill>
                <a:effectLst/>
                <a:latin typeface="Fira Sans" panose="020B0503050000020004" pitchFamily="34" charset="0"/>
              </a:rPr>
              <a:t>Surg</a:t>
            </a:r>
            <a:r>
              <a:rPr lang="it-IT" b="0" i="0" u="none" strike="noStrike" dirty="0">
                <a:solidFill>
                  <a:srgbClr val="232323"/>
                </a:solidFill>
                <a:effectLst/>
                <a:latin typeface="Fira Sans" panose="020B0503050000020004" pitchFamily="34" charset="0"/>
              </a:rPr>
              <a:t>. 2018;153:654–661.</a:t>
            </a:r>
            <a:endParaRPr lang="it-IT" dirty="0"/>
          </a:p>
        </p:txBody>
      </p:sp>
    </p:spTree>
    <p:extLst>
      <p:ext uri="{BB962C8B-B14F-4D97-AF65-F5344CB8AC3E}">
        <p14:creationId xmlns:p14="http://schemas.microsoft.com/office/powerpoint/2010/main" val="351843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428A491-06A9-74A3-536A-EE379FBB2FCB}"/>
              </a:ext>
            </a:extLst>
          </p:cNvPr>
          <p:cNvSpPr>
            <a:spLocks noGrp="1"/>
          </p:cNvSpPr>
          <p:nvPr>
            <p:ph idx="4294967295"/>
          </p:nvPr>
        </p:nvSpPr>
        <p:spPr>
          <a:xfrm>
            <a:off x="5418162" y="1913859"/>
            <a:ext cx="6387152" cy="4230181"/>
          </a:xfrm>
        </p:spPr>
        <p:txBody>
          <a:bodyPr anchor="t">
            <a:normAutofit/>
          </a:bodyPr>
          <a:lstStyle/>
          <a:p>
            <a:pPr>
              <a:lnSpc>
                <a:spcPct val="90000"/>
              </a:lnSpc>
            </a:pPr>
            <a:r>
              <a:rPr lang="it-IT" sz="1700" kern="100" dirty="0">
                <a:effectLst/>
              </a:rPr>
              <a:t>"Non è che la chirurgia bariatrica sembra compromettere i matrimoni sani, ma piuttosto sembra che stia aiutando le persone a uscire da relazioni malsane»</a:t>
            </a:r>
          </a:p>
          <a:p>
            <a:pPr>
              <a:lnSpc>
                <a:spcPct val="90000"/>
              </a:lnSpc>
            </a:pPr>
            <a:r>
              <a:rPr lang="it-IT" sz="1700" kern="100" dirty="0">
                <a:effectLst/>
              </a:rPr>
              <a:t>Quindi, la separazione o il divorzio dopo la chirurgia bariatrica non dovrebbe essere interpretata solo come un effetto negativo dell'intervento chirurgico, ma potrebbe anche dimostrare che i miglioramenti fisici e psicologici dopo la chirurgia bariatrica potrebbero dare ai pazienti in relazioni malsane la fiducia e l'autostima per porre fine a tali relazioni.</a:t>
            </a:r>
          </a:p>
          <a:p>
            <a:pPr>
              <a:lnSpc>
                <a:spcPct val="90000"/>
              </a:lnSpc>
            </a:pPr>
            <a:r>
              <a:rPr lang="it-IT" sz="1600" dirty="0">
                <a:solidFill>
                  <a:srgbClr val="1B1B1B"/>
                </a:solidFill>
                <a:latin typeface="Cambria" panose="02040503050406030204" pitchFamily="18" charset="0"/>
              </a:rPr>
              <a:t>A</a:t>
            </a:r>
            <a:r>
              <a:rPr lang="it-IT" sz="1600" b="0" i="0" u="none" strike="noStrike" dirty="0">
                <a:solidFill>
                  <a:srgbClr val="1B1B1B"/>
                </a:solidFill>
                <a:effectLst/>
                <a:latin typeface="Cambria" panose="02040503050406030204" pitchFamily="18" charset="0"/>
              </a:rPr>
              <a:t>iutare i pazienti a rafforzare le relazioni sane o sostenerli mentre escono da quelle malsane.</a:t>
            </a:r>
            <a:endParaRPr lang="it-IT" sz="1700" kern="100" dirty="0">
              <a:effectLst/>
            </a:endParaRPr>
          </a:p>
          <a:p>
            <a:pPr marL="0" indent="0">
              <a:lnSpc>
                <a:spcPct val="90000"/>
              </a:lnSpc>
              <a:buNone/>
            </a:pPr>
            <a:r>
              <a:rPr lang="it-IT" sz="1000" kern="100" dirty="0" err="1">
                <a:effectLst/>
              </a:rPr>
              <a:t>Bruze</a:t>
            </a:r>
            <a:r>
              <a:rPr lang="it-IT" sz="1000" kern="100" dirty="0">
                <a:effectLst/>
              </a:rPr>
              <a:t> G, </a:t>
            </a:r>
            <a:r>
              <a:rPr lang="it-IT" sz="1000" kern="100" dirty="0" err="1">
                <a:effectLst/>
              </a:rPr>
              <a:t>Holmin</a:t>
            </a:r>
            <a:r>
              <a:rPr lang="it-IT" sz="1000" kern="100" dirty="0">
                <a:effectLst/>
              </a:rPr>
              <a:t> TE, </a:t>
            </a:r>
            <a:r>
              <a:rPr lang="it-IT" sz="1000" kern="100" dirty="0" err="1">
                <a:effectLst/>
              </a:rPr>
              <a:t>Peltonen</a:t>
            </a:r>
            <a:r>
              <a:rPr lang="it-IT" sz="1000" kern="100" dirty="0">
                <a:effectLst/>
              </a:rPr>
              <a:t> M, et al. </a:t>
            </a:r>
            <a:r>
              <a:rPr lang="it-IT" sz="1000" kern="100" dirty="0" err="1">
                <a:effectLst/>
              </a:rPr>
              <a:t>Associations</a:t>
            </a:r>
            <a:r>
              <a:rPr lang="it-IT" sz="1000" kern="100" dirty="0">
                <a:effectLst/>
              </a:rPr>
              <a:t> of </a:t>
            </a:r>
            <a:r>
              <a:rPr lang="it-IT" sz="1000" kern="100" dirty="0" err="1">
                <a:effectLst/>
              </a:rPr>
              <a:t>Bariatric</a:t>
            </a:r>
            <a:r>
              <a:rPr lang="it-IT" sz="1000" kern="100" dirty="0">
                <a:effectLst/>
              </a:rPr>
              <a:t> Surgery With </a:t>
            </a:r>
            <a:r>
              <a:rPr lang="it-IT" sz="1000" kern="100" dirty="0" err="1">
                <a:effectLst/>
              </a:rPr>
              <a:t>Changes</a:t>
            </a:r>
            <a:r>
              <a:rPr lang="it-IT" sz="1000" kern="100" dirty="0">
                <a:effectLst/>
              </a:rPr>
              <a:t> in </a:t>
            </a:r>
            <a:r>
              <a:rPr lang="it-IT" sz="1000" kern="100" dirty="0" err="1">
                <a:effectLst/>
              </a:rPr>
              <a:t>Interpersonal</a:t>
            </a:r>
            <a:r>
              <a:rPr lang="it-IT" sz="1000" kern="100" dirty="0">
                <a:effectLst/>
              </a:rPr>
              <a:t> </a:t>
            </a:r>
            <a:r>
              <a:rPr lang="it-IT" sz="1000" kern="100" dirty="0" err="1">
                <a:effectLst/>
              </a:rPr>
              <a:t>Relationship</a:t>
            </a:r>
            <a:r>
              <a:rPr lang="it-IT" sz="1000" kern="100" dirty="0">
                <a:effectLst/>
              </a:rPr>
              <a:t> Status: </a:t>
            </a:r>
            <a:r>
              <a:rPr lang="it-IT" sz="1000" kern="100" dirty="0" err="1">
                <a:effectLst/>
              </a:rPr>
              <a:t>Results</a:t>
            </a:r>
            <a:r>
              <a:rPr lang="it-IT" sz="1000" kern="100" dirty="0">
                <a:effectLst/>
              </a:rPr>
              <a:t> From 2 </a:t>
            </a:r>
            <a:r>
              <a:rPr lang="it-IT" sz="1000" kern="100" dirty="0" err="1">
                <a:effectLst/>
              </a:rPr>
              <a:t>Swedish</a:t>
            </a:r>
            <a:r>
              <a:rPr lang="it-IT" sz="1000" kern="100" dirty="0">
                <a:effectLst/>
              </a:rPr>
              <a:t> </a:t>
            </a:r>
            <a:r>
              <a:rPr lang="it-IT" sz="1000" kern="100" dirty="0" err="1">
                <a:effectLst/>
              </a:rPr>
              <a:t>Cohort</a:t>
            </a:r>
            <a:r>
              <a:rPr lang="it-IT" sz="1000" kern="100" dirty="0">
                <a:effectLst/>
              </a:rPr>
              <a:t> Studies. </a:t>
            </a:r>
            <a:r>
              <a:rPr lang="it-IT" sz="1000" i="1" kern="100" dirty="0">
                <a:effectLst/>
              </a:rPr>
              <a:t>JAMA </a:t>
            </a:r>
            <a:r>
              <a:rPr lang="it-IT" sz="1000" i="1" kern="100" dirty="0" err="1">
                <a:effectLst/>
              </a:rPr>
              <a:t>Surg</a:t>
            </a:r>
            <a:r>
              <a:rPr lang="it-IT" sz="1000" i="1" kern="100" dirty="0">
                <a:effectLst/>
              </a:rPr>
              <a:t>.</a:t>
            </a:r>
            <a:r>
              <a:rPr lang="it-IT" sz="1000" kern="100" dirty="0">
                <a:effectLst/>
              </a:rPr>
              <a:t> 2018;153(7):654–661. doi:10.1001/jamasurg.2018.0215</a:t>
            </a:r>
          </a:p>
          <a:p>
            <a:pPr marL="0" indent="0">
              <a:lnSpc>
                <a:spcPct val="90000"/>
              </a:lnSpc>
              <a:buNone/>
            </a:pPr>
            <a:r>
              <a:rPr lang="it-IT" sz="900" b="0" i="0" u="none" strike="noStrike" dirty="0" err="1">
                <a:solidFill>
                  <a:srgbClr val="1B1B1B"/>
                </a:solidFill>
                <a:effectLst/>
                <a:latin typeface="Roboto Mono Web"/>
              </a:rPr>
              <a:t>Imbus</a:t>
            </a:r>
            <a:r>
              <a:rPr lang="it-IT" sz="900" b="0" i="0" u="none" strike="noStrike" dirty="0">
                <a:solidFill>
                  <a:srgbClr val="1B1B1B"/>
                </a:solidFill>
                <a:effectLst/>
                <a:latin typeface="Roboto Mono Web"/>
              </a:rPr>
              <a:t> JR, Funk LM. </a:t>
            </a:r>
            <a:r>
              <a:rPr lang="it-IT" sz="900" b="0" i="0" u="none" strike="noStrike" dirty="0" err="1">
                <a:solidFill>
                  <a:srgbClr val="1B1B1B"/>
                </a:solidFill>
                <a:effectLst/>
                <a:latin typeface="Roboto Mono Web"/>
              </a:rPr>
              <a:t>Relationship</a:t>
            </a:r>
            <a:r>
              <a:rPr lang="it-IT" sz="900" b="0" i="0" u="none" strike="noStrike" dirty="0">
                <a:solidFill>
                  <a:srgbClr val="1B1B1B"/>
                </a:solidFill>
                <a:effectLst/>
                <a:latin typeface="Roboto Mono Web"/>
              </a:rPr>
              <a:t> Status After </a:t>
            </a:r>
            <a:r>
              <a:rPr lang="it-IT" sz="900" b="0" i="0" u="none" strike="noStrike" dirty="0" err="1">
                <a:solidFill>
                  <a:srgbClr val="1B1B1B"/>
                </a:solidFill>
                <a:effectLst/>
                <a:latin typeface="Roboto Mono Web"/>
              </a:rPr>
              <a:t>Bariatric</a:t>
            </a:r>
            <a:r>
              <a:rPr lang="it-IT" sz="900" b="0" i="0" u="none" strike="noStrike" dirty="0">
                <a:solidFill>
                  <a:srgbClr val="1B1B1B"/>
                </a:solidFill>
                <a:effectLst/>
                <a:latin typeface="Roboto Mono Web"/>
              </a:rPr>
              <a:t> Surgery: </a:t>
            </a:r>
            <a:r>
              <a:rPr lang="it-IT" sz="900" b="0" i="0" u="none" strike="noStrike" dirty="0" err="1">
                <a:solidFill>
                  <a:srgbClr val="1B1B1B"/>
                </a:solidFill>
                <a:effectLst/>
                <a:latin typeface="Roboto Mono Web"/>
              </a:rPr>
              <a:t>It's</a:t>
            </a:r>
            <a:r>
              <a:rPr lang="it-IT" sz="900" b="0" i="0" u="none" strike="noStrike" dirty="0">
                <a:solidFill>
                  <a:srgbClr val="1B1B1B"/>
                </a:solidFill>
                <a:effectLst/>
                <a:latin typeface="Roboto Mono Web"/>
              </a:rPr>
              <a:t> </a:t>
            </a:r>
            <a:r>
              <a:rPr lang="it-IT" sz="900" b="0" i="0" u="none" strike="noStrike" dirty="0" err="1">
                <a:solidFill>
                  <a:srgbClr val="1B1B1B"/>
                </a:solidFill>
                <a:effectLst/>
                <a:latin typeface="Roboto Mono Web"/>
              </a:rPr>
              <a:t>Complicated</a:t>
            </a:r>
            <a:r>
              <a:rPr lang="it-IT" sz="900" b="0" i="0" u="none" strike="noStrike" dirty="0">
                <a:solidFill>
                  <a:srgbClr val="1B1B1B"/>
                </a:solidFill>
                <a:effectLst/>
                <a:latin typeface="Roboto Mono Web"/>
              </a:rPr>
              <a:t>. JAMA </a:t>
            </a:r>
            <a:r>
              <a:rPr lang="it-IT" sz="900" b="0" i="0" u="none" strike="noStrike" dirty="0" err="1">
                <a:solidFill>
                  <a:srgbClr val="1B1B1B"/>
                </a:solidFill>
                <a:effectLst/>
                <a:latin typeface="Roboto Mono Web"/>
              </a:rPr>
              <a:t>Surg</a:t>
            </a:r>
            <a:r>
              <a:rPr lang="it-IT" sz="900" b="0" i="0" u="none" strike="noStrike" dirty="0">
                <a:solidFill>
                  <a:srgbClr val="1B1B1B"/>
                </a:solidFill>
                <a:effectLst/>
                <a:latin typeface="Roboto Mono Web"/>
              </a:rPr>
              <a:t>. 2018 Jul 1;153(7):661-662. </a:t>
            </a:r>
            <a:r>
              <a:rPr lang="it-IT" sz="900" b="0" i="0" u="none" strike="noStrike" dirty="0" err="1">
                <a:solidFill>
                  <a:srgbClr val="1B1B1B"/>
                </a:solidFill>
                <a:effectLst/>
                <a:latin typeface="Roboto Mono Web"/>
              </a:rPr>
              <a:t>doi</a:t>
            </a:r>
            <a:r>
              <a:rPr lang="it-IT" sz="900" b="0" i="0" u="none" strike="noStrike" dirty="0">
                <a:solidFill>
                  <a:srgbClr val="1B1B1B"/>
                </a:solidFill>
                <a:effectLst/>
                <a:latin typeface="Roboto Mono Web"/>
              </a:rPr>
              <a:t>: 10.1001/jamasurg.2018.0216. </a:t>
            </a:r>
            <a:r>
              <a:rPr lang="it-IT" sz="900" b="0" i="0" u="none" strike="noStrike">
                <a:solidFill>
                  <a:srgbClr val="1B1B1B"/>
                </a:solidFill>
                <a:effectLst/>
                <a:latin typeface="Roboto Mono Web"/>
              </a:rPr>
              <a:t>PMID: 29590298; PMCID: PMC6953603.</a:t>
            </a:r>
            <a:endParaRPr lang="it-IT" sz="1000" kern="100" dirty="0">
              <a:effectLst/>
            </a:endParaRPr>
          </a:p>
          <a:p>
            <a:pPr>
              <a:lnSpc>
                <a:spcPct val="90000"/>
              </a:lnSpc>
            </a:pPr>
            <a:endParaRPr lang="it-IT" sz="1700" kern="100" dirty="0">
              <a:effectLst/>
            </a:endParaRPr>
          </a:p>
          <a:p>
            <a:pPr>
              <a:lnSpc>
                <a:spcPct val="90000"/>
              </a:lnSpc>
            </a:pPr>
            <a:endParaRPr lang="it-IT" sz="1700" dirty="0"/>
          </a:p>
        </p:txBody>
      </p:sp>
      <p:pic>
        <p:nvPicPr>
          <p:cNvPr id="6" name="Immagine 5" descr="Immagine che contiene acqua, aria aperta, cielo, nuvola&#10;&#10;Il contenuto generato dall'IA potrebbe non essere corretto.">
            <a:extLst>
              <a:ext uri="{FF2B5EF4-FFF2-40B4-BE49-F238E27FC236}">
                <a16:creationId xmlns:a16="http://schemas.microsoft.com/office/drawing/2014/main" id="{5E8CA662-9749-B674-7CFC-D8DDE86D9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144040"/>
          </a:xfrm>
          <a:prstGeom prst="rect">
            <a:avLst/>
          </a:prstGeom>
        </p:spPr>
      </p:pic>
      <p:sp>
        <p:nvSpPr>
          <p:cNvPr id="2" name="CasellaDiTesto 1">
            <a:extLst>
              <a:ext uri="{FF2B5EF4-FFF2-40B4-BE49-F238E27FC236}">
                <a16:creationId xmlns:a16="http://schemas.microsoft.com/office/drawing/2014/main" id="{38A1284A-4F18-4546-A054-532DFA4FEEDE}"/>
              </a:ext>
            </a:extLst>
          </p:cNvPr>
          <p:cNvSpPr txBox="1"/>
          <p:nvPr/>
        </p:nvSpPr>
        <p:spPr>
          <a:xfrm>
            <a:off x="5418162" y="478465"/>
            <a:ext cx="6387151" cy="461665"/>
          </a:xfrm>
          <a:prstGeom prst="rect">
            <a:avLst/>
          </a:prstGeom>
          <a:noFill/>
        </p:spPr>
        <p:txBody>
          <a:bodyPr wrap="square" rtlCol="0">
            <a:spAutoFit/>
          </a:bodyPr>
          <a:lstStyle/>
          <a:p>
            <a:pPr algn="ctr"/>
            <a:r>
              <a:rPr lang="it-IT" sz="2400" b="1" dirty="0"/>
              <a:t>Conclusioni e Riflessioni</a:t>
            </a:r>
          </a:p>
        </p:txBody>
      </p:sp>
    </p:spTree>
    <p:extLst>
      <p:ext uri="{BB962C8B-B14F-4D97-AF65-F5344CB8AC3E}">
        <p14:creationId xmlns:p14="http://schemas.microsoft.com/office/powerpoint/2010/main" val="249126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6B4C9F4-C2FA-732C-9B54-2EAC2CD43990}"/>
              </a:ext>
            </a:extLst>
          </p:cNvPr>
          <p:cNvSpPr txBox="1"/>
          <p:nvPr/>
        </p:nvSpPr>
        <p:spPr>
          <a:xfrm>
            <a:off x="1209040" y="1632857"/>
            <a:ext cx="10160000" cy="615553"/>
          </a:xfrm>
          <a:prstGeom prst="rect">
            <a:avLst/>
          </a:prstGeom>
          <a:noFill/>
        </p:spPr>
        <p:txBody>
          <a:bodyPr wrap="square">
            <a:spAutoFit/>
          </a:bodyPr>
          <a:lstStyle/>
          <a:p>
            <a:pPr>
              <a:buNone/>
            </a:pPr>
            <a:r>
              <a:rPr lang="it-IT" sz="1600" b="1" dirty="0">
                <a:solidFill>
                  <a:srgbClr val="4A4A4A"/>
                </a:solidFill>
                <a:effectLst/>
                <a:latin typeface="Montserrat" pitchFamily="2" charset="77"/>
                <a:ea typeface="Times New Roman" panose="02020603050405020304" pitchFamily="18" charset="0"/>
              </a:rPr>
              <a:t> </a:t>
            </a:r>
            <a:endParaRPr lang="it-IT" sz="1600" b="1" dirty="0">
              <a:effectLst/>
              <a:latin typeface="Times New Roman" panose="02020603050405020304" pitchFamily="18" charset="0"/>
              <a:ea typeface="Times New Roman" panose="02020603050405020304" pitchFamily="18" charset="0"/>
            </a:endParaRPr>
          </a:p>
          <a:p>
            <a:pPr>
              <a:buNone/>
            </a:pPr>
            <a:r>
              <a:rPr lang="it-IT" sz="1800" b="1" kern="0" dirty="0">
                <a:solidFill>
                  <a:srgbClr val="121212"/>
                </a:solidFill>
                <a:effectLst/>
                <a:latin typeface="Georgia" panose="02040502050405020303" pitchFamily="18" charset="0"/>
                <a:ea typeface="Times New Roman" panose="02020603050405020304" pitchFamily="18" charset="0"/>
                <a:cs typeface="Times New Roman" panose="02020603050405020304" pitchFamily="18" charset="0"/>
              </a:rPr>
              <a:t>Quando ti senti invisibile, prendi l'amore che puoi ottenere, anche se non è salutare. </a:t>
            </a:r>
            <a:endParaRPr lang="it-IT" b="1" dirty="0"/>
          </a:p>
        </p:txBody>
      </p:sp>
    </p:spTree>
    <p:extLst>
      <p:ext uri="{BB962C8B-B14F-4D97-AF65-F5344CB8AC3E}">
        <p14:creationId xmlns:p14="http://schemas.microsoft.com/office/powerpoint/2010/main" val="1686430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bianco e nero, edificio, scale, aria aperta&#10;&#10;Il contenuto generato dall'IA potrebbe non essere corretto.">
            <a:extLst>
              <a:ext uri="{FF2B5EF4-FFF2-40B4-BE49-F238E27FC236}">
                <a16:creationId xmlns:a16="http://schemas.microsoft.com/office/drawing/2014/main" id="{07FAAD1F-BC29-DEBA-EA94-19C5B91DCE82}"/>
              </a:ext>
            </a:extLst>
          </p:cNvPr>
          <p:cNvPicPr>
            <a:picLocks noChangeAspect="1"/>
          </p:cNvPicPr>
          <p:nvPr/>
        </p:nvPicPr>
        <p:blipFill>
          <a:blip r:embed="rId2">
            <a:extLst>
              <a:ext uri="{28A0092B-C50C-407E-A947-70E740481C1C}">
                <a14:useLocalDpi xmlns:a14="http://schemas.microsoft.com/office/drawing/2010/main" val="0"/>
              </a:ext>
            </a:extLst>
          </a:blip>
          <a:srcRect r="-2" b="5501"/>
          <a:stretch/>
        </p:blipFill>
        <p:spPr>
          <a:xfrm>
            <a:off x="20" y="10"/>
            <a:ext cx="4654276" cy="5864215"/>
          </a:xfrm>
          <a:prstGeom prst="rect">
            <a:avLst/>
          </a:prstGeom>
          <a:noFill/>
        </p:spPr>
      </p:pic>
      <p:sp>
        <p:nvSpPr>
          <p:cNvPr id="5" name="CasellaDiTesto 4">
            <a:extLst>
              <a:ext uri="{FF2B5EF4-FFF2-40B4-BE49-F238E27FC236}">
                <a16:creationId xmlns:a16="http://schemas.microsoft.com/office/drawing/2014/main" id="{C9FB40FF-40F9-E875-CBFB-65A996316388}"/>
              </a:ext>
            </a:extLst>
          </p:cNvPr>
          <p:cNvSpPr txBox="1"/>
          <p:nvPr/>
        </p:nvSpPr>
        <p:spPr>
          <a:xfrm>
            <a:off x="5458984" y="497809"/>
            <a:ext cx="5713841" cy="3574320"/>
          </a:xfrm>
          <a:prstGeom prst="rect">
            <a:avLst/>
          </a:prstGeom>
        </p:spPr>
        <p:txBody>
          <a:bodyPr vert="horz" lIns="0" tIns="45720" rIns="0" bIns="45720" rtlCol="0" anchor="ctr">
            <a:normAutofit/>
          </a:bodyPr>
          <a:lstStyle/>
          <a:p>
            <a:pPr>
              <a:spcBef>
                <a:spcPts val="1200"/>
              </a:spcBef>
              <a:spcAft>
                <a:spcPts val="200"/>
              </a:spcAft>
              <a:buClr>
                <a:schemeClr val="accent1"/>
              </a:buClr>
              <a:buSzPct val="100000"/>
            </a:pPr>
            <a:r>
              <a:rPr lang="it-IT" sz="2000" b="0" i="0" u="none" strike="noStrike" dirty="0">
                <a:solidFill>
                  <a:schemeClr val="tx1">
                    <a:lumMod val="75000"/>
                    <a:lumOff val="25000"/>
                  </a:schemeClr>
                </a:solidFill>
                <a:effectLst/>
              </a:rPr>
              <a:t>La chirurgia bariatrica porta a cambiamenti nella salute mentale, nella qualità della vita e nel funzionamento sociale, ma questi risultati differiscono tra gli individui.</a:t>
            </a:r>
            <a:endParaRPr lang="it-IT" sz="2000" dirty="0">
              <a:solidFill>
                <a:schemeClr val="tx1">
                  <a:lumMod val="75000"/>
                  <a:lumOff val="25000"/>
                </a:schemeClr>
              </a:solidFill>
            </a:endParaRPr>
          </a:p>
        </p:txBody>
      </p:sp>
      <p:sp>
        <p:nvSpPr>
          <p:cNvPr id="7" name="CasellaDiTesto 6">
            <a:extLst>
              <a:ext uri="{FF2B5EF4-FFF2-40B4-BE49-F238E27FC236}">
                <a16:creationId xmlns:a16="http://schemas.microsoft.com/office/drawing/2014/main" id="{7B645158-5C1D-8944-B2F9-B7CA47C72EB2}"/>
              </a:ext>
            </a:extLst>
          </p:cNvPr>
          <p:cNvSpPr txBox="1"/>
          <p:nvPr/>
        </p:nvSpPr>
        <p:spPr>
          <a:xfrm>
            <a:off x="4949951" y="3429000"/>
            <a:ext cx="7040943" cy="1411224"/>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it-IT" sz="1100" b="1" i="0" u="none" strike="noStrike" kern="1200" spc="-50" baseline="0" dirty="0">
              <a:solidFill>
                <a:srgbClr val="FFFFFF"/>
              </a:solidFill>
              <a:effectLst/>
              <a:latin typeface="+mn-lt"/>
              <a:ea typeface="+mj-ea"/>
              <a:cs typeface="+mj-cs"/>
            </a:endParaRPr>
          </a:p>
          <a:p>
            <a:pPr>
              <a:lnSpc>
                <a:spcPct val="90000"/>
              </a:lnSpc>
              <a:spcBef>
                <a:spcPct val="0"/>
              </a:spcBef>
              <a:spcAft>
                <a:spcPts val="600"/>
              </a:spcAft>
            </a:pPr>
            <a:endParaRPr lang="it-IT" sz="1100" b="1" i="0" kern="1200" spc="-50" baseline="0" dirty="0">
              <a:solidFill>
                <a:srgbClr val="FFFFFF"/>
              </a:solidFill>
              <a:latin typeface="+mn-lt"/>
              <a:ea typeface="+mj-ea"/>
              <a:cs typeface="+mj-cs"/>
            </a:endParaRPr>
          </a:p>
          <a:p>
            <a:pPr>
              <a:lnSpc>
                <a:spcPct val="90000"/>
              </a:lnSpc>
              <a:spcBef>
                <a:spcPct val="0"/>
              </a:spcBef>
              <a:spcAft>
                <a:spcPts val="600"/>
              </a:spcAft>
            </a:pPr>
            <a:endParaRPr lang="it-IT" sz="1100" b="1" i="0" u="none" strike="noStrike" kern="1200" spc="-50" baseline="0" dirty="0">
              <a:solidFill>
                <a:srgbClr val="FFFFFF"/>
              </a:solidFill>
              <a:effectLst/>
              <a:latin typeface="+mn-lt"/>
              <a:ea typeface="+mj-ea"/>
              <a:cs typeface="+mj-cs"/>
            </a:endParaRPr>
          </a:p>
          <a:p>
            <a:pPr>
              <a:lnSpc>
                <a:spcPct val="90000"/>
              </a:lnSpc>
              <a:spcBef>
                <a:spcPct val="0"/>
              </a:spcBef>
              <a:spcAft>
                <a:spcPts val="600"/>
              </a:spcAft>
            </a:pPr>
            <a:endParaRPr lang="it-IT" sz="1100" b="1" i="0" kern="1200" spc="-50" baseline="0" dirty="0">
              <a:latin typeface="+mn-lt"/>
              <a:ea typeface="+mj-ea"/>
              <a:cs typeface="+mj-cs"/>
            </a:endParaRPr>
          </a:p>
          <a:p>
            <a:pPr>
              <a:lnSpc>
                <a:spcPct val="90000"/>
              </a:lnSpc>
              <a:spcBef>
                <a:spcPct val="0"/>
              </a:spcBef>
              <a:spcAft>
                <a:spcPts val="600"/>
              </a:spcAft>
            </a:pPr>
            <a:r>
              <a:rPr lang="it-IT" sz="1100" b="1" i="0" u="none" strike="noStrike" kern="1200" spc="-50" baseline="0" dirty="0" err="1">
                <a:effectLst/>
                <a:latin typeface="+mn-lt"/>
                <a:ea typeface="+mj-ea"/>
                <a:cs typeface="+mj-cs"/>
              </a:rPr>
              <a:t>Griauzde</a:t>
            </a:r>
            <a:r>
              <a:rPr lang="it-IT" sz="1100" b="1" i="0" u="none" strike="noStrike" kern="1200" spc="-50" baseline="0" dirty="0">
                <a:effectLst/>
                <a:latin typeface="+mn-lt"/>
                <a:ea typeface="+mj-ea"/>
                <a:cs typeface="+mj-cs"/>
              </a:rPr>
              <a:t>, D.H., Ibrahim, A.M., Fisher, N. et al. </a:t>
            </a:r>
            <a:r>
              <a:rPr lang="it-IT" sz="1100" b="1" i="0" u="none" strike="noStrike" kern="1200" spc="-50" baseline="0" dirty="0" err="1">
                <a:effectLst/>
                <a:latin typeface="+mn-lt"/>
                <a:ea typeface="+mj-ea"/>
                <a:cs typeface="+mj-cs"/>
              </a:rPr>
              <a:t>Understanding</a:t>
            </a:r>
            <a:r>
              <a:rPr lang="it-IT" sz="1100" b="1" i="0" u="none" strike="noStrike" kern="1200" spc="-50" baseline="0" dirty="0">
                <a:effectLst/>
                <a:latin typeface="+mn-lt"/>
                <a:ea typeface="+mj-ea"/>
                <a:cs typeface="+mj-cs"/>
              </a:rPr>
              <a:t> the </a:t>
            </a:r>
            <a:r>
              <a:rPr lang="it-IT" sz="1100" b="1" i="0" u="none" strike="noStrike" kern="1200" spc="-50" baseline="0" dirty="0" err="1">
                <a:effectLst/>
                <a:latin typeface="+mn-lt"/>
                <a:ea typeface="+mj-ea"/>
                <a:cs typeface="+mj-cs"/>
              </a:rPr>
              <a:t>psychosocial</a:t>
            </a:r>
            <a:r>
              <a:rPr lang="it-IT" sz="1100" b="1" i="0" u="none" strike="noStrike" kern="1200" spc="-50" baseline="0" dirty="0">
                <a:effectLst/>
                <a:latin typeface="+mn-lt"/>
                <a:ea typeface="+mj-ea"/>
                <a:cs typeface="+mj-cs"/>
              </a:rPr>
              <a:t> impact of weight </a:t>
            </a:r>
            <a:r>
              <a:rPr lang="it-IT" sz="1100" b="1" i="0" u="none" strike="noStrike" kern="1200" spc="-50" baseline="0" dirty="0" err="1">
                <a:effectLst/>
                <a:latin typeface="+mn-lt"/>
                <a:ea typeface="+mj-ea"/>
                <a:cs typeface="+mj-cs"/>
              </a:rPr>
              <a:t>loss</a:t>
            </a:r>
            <a:r>
              <a:rPr lang="it-IT" sz="1100" b="1" i="0" u="none" strike="noStrike" kern="1200" spc="-50" baseline="0" dirty="0">
                <a:effectLst/>
                <a:latin typeface="+mn-lt"/>
                <a:ea typeface="+mj-ea"/>
                <a:cs typeface="+mj-cs"/>
              </a:rPr>
              <a:t> following </a:t>
            </a:r>
            <a:r>
              <a:rPr lang="it-IT" sz="1100" b="1" i="0" u="none" strike="noStrike" kern="1200" spc="-50" baseline="0" dirty="0" err="1">
                <a:effectLst/>
                <a:latin typeface="+mn-lt"/>
                <a:ea typeface="+mj-ea"/>
                <a:cs typeface="+mj-cs"/>
              </a:rPr>
              <a:t>bariatric</a:t>
            </a:r>
            <a:r>
              <a:rPr lang="it-IT" sz="1100" b="1" i="0" u="none" strike="noStrike" kern="1200" spc="-50" baseline="0" dirty="0">
                <a:effectLst/>
                <a:latin typeface="+mn-lt"/>
                <a:ea typeface="+mj-ea"/>
                <a:cs typeface="+mj-cs"/>
              </a:rPr>
              <a:t> surgery: a qualitative study. BMC </a:t>
            </a:r>
            <a:r>
              <a:rPr lang="it-IT" sz="1100" b="1" i="0" u="none" strike="noStrike" kern="1200" spc="-50" baseline="0" dirty="0" err="1">
                <a:effectLst/>
                <a:latin typeface="+mn-lt"/>
                <a:ea typeface="+mj-ea"/>
                <a:cs typeface="+mj-cs"/>
              </a:rPr>
              <a:t>Obes</a:t>
            </a:r>
            <a:r>
              <a:rPr lang="it-IT" sz="1100" b="1" i="0" u="none" strike="noStrike" kern="1200" spc="-50" baseline="0" dirty="0">
                <a:effectLst/>
                <a:latin typeface="+mn-lt"/>
                <a:ea typeface="+mj-ea"/>
                <a:cs typeface="+mj-cs"/>
              </a:rPr>
              <a:t> 5, 38 (2018). https://</a:t>
            </a:r>
            <a:r>
              <a:rPr lang="it-IT" sz="1100" b="1" i="0" u="none" strike="noStrike" kern="1200" spc="-50" baseline="0" dirty="0" err="1">
                <a:effectLst/>
                <a:latin typeface="+mn-lt"/>
                <a:ea typeface="+mj-ea"/>
                <a:cs typeface="+mj-cs"/>
              </a:rPr>
              <a:t>doi.org</a:t>
            </a:r>
            <a:r>
              <a:rPr lang="it-IT" sz="1100" b="1" i="0" u="none" strike="noStrike" kern="1200" spc="-50" baseline="0" dirty="0">
                <a:effectLst/>
                <a:latin typeface="+mn-lt"/>
                <a:ea typeface="+mj-ea"/>
                <a:cs typeface="+mj-cs"/>
              </a:rPr>
              <a:t>/10.1186/s40608-018-0215-3</a:t>
            </a:r>
            <a:endParaRPr lang="it-IT" sz="1100" b="1" i="0" kern="1200" spc="-50" baseline="0" dirty="0">
              <a:latin typeface="+mn-lt"/>
              <a:ea typeface="+mj-ea"/>
              <a:cs typeface="+mj-cs"/>
            </a:endParaRPr>
          </a:p>
        </p:txBody>
      </p:sp>
    </p:spTree>
    <p:extLst>
      <p:ext uri="{BB962C8B-B14F-4D97-AF65-F5344CB8AC3E}">
        <p14:creationId xmlns:p14="http://schemas.microsoft.com/office/powerpoint/2010/main" val="317157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3B4E416-32AC-2A06-F305-53F63DC7EB4E}"/>
              </a:ext>
            </a:extLst>
          </p:cNvPr>
          <p:cNvSpPr>
            <a:spLocks noGrp="1"/>
          </p:cNvSpPr>
          <p:nvPr>
            <p:ph type="title"/>
          </p:nvPr>
        </p:nvSpPr>
        <p:spPr>
          <a:xfrm>
            <a:off x="1092200" y="786383"/>
            <a:ext cx="3068833" cy="2093975"/>
          </a:xfrm>
        </p:spPr>
        <p:txBody>
          <a:bodyPr anchor="b">
            <a:normAutofit/>
          </a:bodyPr>
          <a:lstStyle/>
          <a:p>
            <a:r>
              <a:rPr lang="en-US" dirty="0" err="1"/>
              <a:t>Obiettivi</a:t>
            </a:r>
            <a:r>
              <a:rPr lang="en-US" dirty="0"/>
              <a:t> </a:t>
            </a:r>
            <a:endParaRPr lang="en-US"/>
          </a:p>
        </p:txBody>
      </p:sp>
      <p:pic>
        <p:nvPicPr>
          <p:cNvPr id="2" name="Immagine 1" descr="Immagine che contiene Viso umano, persona, bambino, pelle&#10;&#10;Il contenuto generato dall'IA potrebbe non essere corretto.">
            <a:extLst>
              <a:ext uri="{FF2B5EF4-FFF2-40B4-BE49-F238E27FC236}">
                <a16:creationId xmlns:a16="http://schemas.microsoft.com/office/drawing/2014/main" id="{DDBB32AC-2E39-DAF3-6CD0-BEB1DB25E0C5}"/>
              </a:ext>
            </a:extLst>
          </p:cNvPr>
          <p:cNvPicPr>
            <a:picLocks noChangeAspect="1"/>
          </p:cNvPicPr>
          <p:nvPr/>
        </p:nvPicPr>
        <p:blipFill>
          <a:blip r:embed="rId2"/>
          <a:srcRect l="9528" r="28563" b="1"/>
          <a:stretch/>
        </p:blipFill>
        <p:spPr>
          <a:xfrm>
            <a:off x="5458984" y="812800"/>
            <a:ext cx="5713841" cy="4868609"/>
          </a:xfrm>
          <a:prstGeom prst="rect">
            <a:avLst/>
          </a:prstGeom>
          <a:noFill/>
        </p:spPr>
      </p:pic>
      <p:sp>
        <p:nvSpPr>
          <p:cNvPr id="3" name="Segnaposto contenuto 2">
            <a:extLst>
              <a:ext uri="{FF2B5EF4-FFF2-40B4-BE49-F238E27FC236}">
                <a16:creationId xmlns:a16="http://schemas.microsoft.com/office/drawing/2014/main" id="{FE634EEB-6A39-3D38-598F-9CD9BA71433C}"/>
              </a:ext>
            </a:extLst>
          </p:cNvPr>
          <p:cNvSpPr>
            <a:spLocks noGrp="1"/>
          </p:cNvSpPr>
          <p:nvPr>
            <p:ph type="body" sz="half" idx="2"/>
          </p:nvPr>
        </p:nvSpPr>
        <p:spPr>
          <a:xfrm>
            <a:off x="1092200" y="3043050"/>
            <a:ext cx="3068832" cy="2638359"/>
          </a:xfrm>
        </p:spPr>
        <p:txBody>
          <a:bodyPr>
            <a:normAutofit/>
          </a:bodyPr>
          <a:lstStyle/>
          <a:p>
            <a:pPr marL="0" indent="0">
              <a:buNone/>
            </a:pPr>
            <a:r>
              <a:rPr lang="it-IT" dirty="0"/>
              <a:t>Analisi del suicidio e cambiamento nelle relazioni interpersonali dopo la chirurgia bariatrica</a:t>
            </a:r>
          </a:p>
          <a:p>
            <a:pPr marL="0" indent="0">
              <a:buNone/>
            </a:pPr>
            <a:endParaRPr lang="it-IT" dirty="0"/>
          </a:p>
        </p:txBody>
      </p:sp>
    </p:spTree>
    <p:extLst>
      <p:ext uri="{BB962C8B-B14F-4D97-AF65-F5344CB8AC3E}">
        <p14:creationId xmlns:p14="http://schemas.microsoft.com/office/powerpoint/2010/main" val="374714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3E7C553-E15A-50DC-4E08-C77CB4A93AB8}"/>
              </a:ext>
            </a:extLst>
          </p:cNvPr>
          <p:cNvSpPr txBox="1"/>
          <p:nvPr/>
        </p:nvSpPr>
        <p:spPr>
          <a:xfrm>
            <a:off x="1097280" y="286603"/>
            <a:ext cx="10058400" cy="1450757"/>
          </a:xfrm>
          <a:prstGeom prst="rect">
            <a:avLst/>
          </a:prstGeom>
        </p:spPr>
        <p:txBody>
          <a:bodyPr vert="horz" lIns="91440" tIns="45720" rIns="91440" bIns="45720" rtlCol="0" anchor="b">
            <a:normAutofit/>
          </a:bodyPr>
          <a:lstStyle/>
          <a:p>
            <a:pPr>
              <a:lnSpc>
                <a:spcPct val="90000"/>
              </a:lnSpc>
              <a:spcBef>
                <a:spcPct val="0"/>
              </a:spcBef>
              <a:spcAft>
                <a:spcPts val="600"/>
              </a:spcAft>
            </a:pPr>
            <a:r>
              <a:rPr lang="it-IT" sz="4800" b="1" kern="1200" spc="-50" baseline="0">
                <a:solidFill>
                  <a:schemeClr val="tx1">
                    <a:lumMod val="75000"/>
                    <a:lumOff val="25000"/>
                  </a:schemeClr>
                </a:solidFill>
                <a:latin typeface="+mn-lt"/>
                <a:ea typeface="+mj-ea"/>
                <a:cs typeface="+mj-cs"/>
              </a:rPr>
              <a:t>Chirurgia Bariatrica e Suicidio</a:t>
            </a:r>
          </a:p>
        </p:txBody>
      </p:sp>
      <p:sp>
        <p:nvSpPr>
          <p:cNvPr id="3" name="CasellaDiTesto 2">
            <a:extLst>
              <a:ext uri="{FF2B5EF4-FFF2-40B4-BE49-F238E27FC236}">
                <a16:creationId xmlns:a16="http://schemas.microsoft.com/office/drawing/2014/main" id="{A90E8335-061D-BCE4-F243-EC855A0DF682}"/>
              </a:ext>
            </a:extLst>
          </p:cNvPr>
          <p:cNvSpPr txBox="1"/>
          <p:nvPr/>
        </p:nvSpPr>
        <p:spPr>
          <a:xfrm>
            <a:off x="457200" y="2120900"/>
            <a:ext cx="6115050" cy="3748193"/>
          </a:xfrm>
          <a:prstGeom prst="rect">
            <a:avLst/>
          </a:prstGeom>
        </p:spPr>
        <p:txBody>
          <a:bodyPr vert="horz" lIns="0" tIns="45720" rIns="0" bIns="45720" rtlCol="0">
            <a:normAutofit/>
          </a:bodyPr>
          <a:lstStyle/>
          <a:p>
            <a:pPr marL="266700" indent="-266700">
              <a:lnSpc>
                <a:spcPct val="90000"/>
              </a:lnSpc>
              <a:spcBef>
                <a:spcPts val="1200"/>
              </a:spcBef>
              <a:spcAft>
                <a:spcPts val="200"/>
              </a:spcAft>
              <a:buClr>
                <a:schemeClr val="accent1"/>
              </a:buClr>
              <a:buSzPct val="100000"/>
              <a:buFont typeface="Wingdings" panose="05000000000000000000" pitchFamily="2" charset="2"/>
              <a:buChar char="§"/>
            </a:pPr>
            <a:endParaRPr lang="it-IT" sz="1300" dirty="0">
              <a:solidFill>
                <a:schemeClr val="tx1">
                  <a:lumMod val="75000"/>
                  <a:lumOff val="25000"/>
                </a:schemeClr>
              </a:solidFill>
              <a:effectLst/>
            </a:endParaRP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1300" dirty="0">
                <a:solidFill>
                  <a:schemeClr val="tx1">
                    <a:lumMod val="75000"/>
                    <a:lumOff val="25000"/>
                  </a:schemeClr>
                </a:solidFill>
                <a:effectLst/>
              </a:rPr>
              <a:t>Mentre la mortalità complessiva diminuisce nei pazienti che hanno subito una chirurgia bariatrica, un certo numero di studi hanno dimostrato che i tassi di suicidio sono più alti nei pazienti bariatrici che nei gruppi di controllo.</a:t>
            </a:r>
          </a:p>
          <a:p>
            <a:pPr>
              <a:lnSpc>
                <a:spcPct val="90000"/>
              </a:lnSpc>
              <a:spcBef>
                <a:spcPts val="1200"/>
              </a:spcBef>
              <a:spcAft>
                <a:spcPts val="200"/>
              </a:spcAft>
              <a:buClr>
                <a:schemeClr val="accent1"/>
              </a:buClr>
              <a:buSzPct val="100000"/>
            </a:pPr>
            <a:endParaRPr lang="it-IT" sz="1300" dirty="0">
              <a:solidFill>
                <a:schemeClr val="tx1">
                  <a:lumMod val="75000"/>
                  <a:lumOff val="25000"/>
                </a:schemeClr>
              </a:solidFill>
              <a:effectLst/>
            </a:endParaRP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r>
              <a:rPr lang="it-IT" sz="1300" dirty="0">
                <a:solidFill>
                  <a:schemeClr val="tx1">
                    <a:lumMod val="75000"/>
                    <a:lumOff val="25000"/>
                  </a:schemeClr>
                </a:solidFill>
                <a:effectLst/>
              </a:rPr>
              <a:t>I pazienti con chirurgia bariatrica mostrano tassi di suicidio più elevati rispetto alla popolazione generale. Pertanto, c'è un grande bisogno di identificare le persone a rischio e si raccomanda un monitoraggio psicologico post-operatorio.</a:t>
            </a:r>
          </a:p>
          <a:p>
            <a:pPr marL="266700" indent="-266700">
              <a:lnSpc>
                <a:spcPct val="90000"/>
              </a:lnSpc>
              <a:spcBef>
                <a:spcPts val="1200"/>
              </a:spcBef>
              <a:spcAft>
                <a:spcPts val="200"/>
              </a:spcAft>
              <a:buClr>
                <a:schemeClr val="accent1"/>
              </a:buClr>
              <a:buSzPct val="100000"/>
              <a:buFont typeface="Wingdings" panose="05000000000000000000" pitchFamily="2" charset="2"/>
              <a:buChar char="§"/>
            </a:pPr>
            <a:endParaRPr lang="it-IT" sz="1300" dirty="0">
              <a:solidFill>
                <a:schemeClr val="tx1">
                  <a:lumMod val="75000"/>
                  <a:lumOff val="25000"/>
                </a:schemeClr>
              </a:solidFill>
            </a:endParaRPr>
          </a:p>
          <a:p>
            <a:pPr>
              <a:lnSpc>
                <a:spcPct val="90000"/>
              </a:lnSpc>
              <a:spcBef>
                <a:spcPts val="1200"/>
              </a:spcBef>
              <a:spcAft>
                <a:spcPts val="200"/>
              </a:spcAft>
              <a:buClr>
                <a:schemeClr val="accent1"/>
              </a:buClr>
              <a:buSzPct val="100000"/>
            </a:pPr>
            <a:endParaRPr lang="it-IT" sz="1300" dirty="0">
              <a:solidFill>
                <a:schemeClr val="tx1">
                  <a:lumMod val="75000"/>
                  <a:lumOff val="25000"/>
                </a:schemeClr>
              </a:solidFill>
              <a:effectLst/>
            </a:endParaRPr>
          </a:p>
          <a:p>
            <a:pPr>
              <a:lnSpc>
                <a:spcPct val="90000"/>
              </a:lnSpc>
              <a:spcBef>
                <a:spcPts val="1200"/>
              </a:spcBef>
              <a:spcAft>
                <a:spcPts val="200"/>
              </a:spcAft>
              <a:buClr>
                <a:schemeClr val="accent1"/>
              </a:buClr>
              <a:buSzPct val="100000"/>
            </a:pPr>
            <a:r>
              <a:rPr lang="it-IT" sz="1000" b="0" i="0" u="none" strike="noStrike" dirty="0" err="1">
                <a:solidFill>
                  <a:schemeClr val="tx1">
                    <a:lumMod val="75000"/>
                    <a:lumOff val="25000"/>
                  </a:schemeClr>
                </a:solidFill>
                <a:effectLst/>
              </a:rPr>
              <a:t>Law</a:t>
            </a:r>
            <a:r>
              <a:rPr lang="it-IT" sz="1000" b="0" i="0" u="none" strike="noStrike" dirty="0">
                <a:solidFill>
                  <a:schemeClr val="tx1">
                    <a:lumMod val="75000"/>
                    <a:lumOff val="25000"/>
                  </a:schemeClr>
                </a:solidFill>
                <a:effectLst/>
              </a:rPr>
              <a:t> </a:t>
            </a:r>
            <a:r>
              <a:rPr lang="it-IT" sz="1000" b="0" i="0" u="none" strike="noStrike" dirty="0" err="1">
                <a:solidFill>
                  <a:schemeClr val="tx1">
                    <a:lumMod val="75000"/>
                    <a:lumOff val="25000"/>
                  </a:schemeClr>
                </a:solidFill>
                <a:effectLst/>
              </a:rPr>
              <a:t>S</a:t>
            </a:r>
            <a:r>
              <a:rPr lang="it-IT" sz="1000" b="0" i="0" u="none" strike="noStrike" dirty="0">
                <a:solidFill>
                  <a:schemeClr val="tx1">
                    <a:lumMod val="75000"/>
                    <a:lumOff val="25000"/>
                  </a:schemeClr>
                </a:solidFill>
                <a:effectLst/>
              </a:rPr>
              <a:t>, Dong </a:t>
            </a:r>
            <a:r>
              <a:rPr lang="it-IT" sz="1000" b="0" i="0" u="none" strike="noStrike" dirty="0" err="1">
                <a:solidFill>
                  <a:schemeClr val="tx1">
                    <a:lumMod val="75000"/>
                    <a:lumOff val="25000"/>
                  </a:schemeClr>
                </a:solidFill>
                <a:effectLst/>
              </a:rPr>
              <a:t>S</a:t>
            </a:r>
            <a:r>
              <a:rPr lang="it-IT" sz="1000" b="0" i="0" u="none" strike="noStrike" dirty="0">
                <a:solidFill>
                  <a:schemeClr val="tx1">
                    <a:lumMod val="75000"/>
                    <a:lumOff val="25000"/>
                  </a:schemeClr>
                </a:solidFill>
                <a:effectLst/>
              </a:rPr>
              <a:t>, Zhou </a:t>
            </a:r>
            <a:r>
              <a:rPr lang="it-IT" sz="1000" b="0" i="0" u="none" strike="noStrike" dirty="0" err="1">
                <a:solidFill>
                  <a:schemeClr val="tx1">
                    <a:lumMod val="75000"/>
                    <a:lumOff val="25000"/>
                  </a:schemeClr>
                </a:solidFill>
                <a:effectLst/>
              </a:rPr>
              <a:t>F</a:t>
            </a:r>
            <a:r>
              <a:rPr lang="it-IT" sz="1000" b="0" i="0" u="none" strike="noStrike" dirty="0">
                <a:solidFill>
                  <a:schemeClr val="tx1">
                    <a:lumMod val="75000"/>
                    <a:lumOff val="25000"/>
                  </a:schemeClr>
                </a:solidFill>
                <a:effectLst/>
              </a:rPr>
              <a:t>, Zheng D, Wang C and Dong </a:t>
            </a:r>
            <a:r>
              <a:rPr lang="it-IT" sz="1000" b="0" i="0" u="none" strike="noStrike" dirty="0" err="1">
                <a:solidFill>
                  <a:schemeClr val="tx1">
                    <a:lumMod val="75000"/>
                    <a:lumOff val="25000"/>
                  </a:schemeClr>
                </a:solidFill>
                <a:effectLst/>
              </a:rPr>
              <a:t>Z</a:t>
            </a:r>
            <a:r>
              <a:rPr lang="it-IT" sz="1000" b="0" i="0" u="none" strike="noStrike" dirty="0">
                <a:solidFill>
                  <a:schemeClr val="tx1">
                    <a:lumMod val="75000"/>
                    <a:lumOff val="25000"/>
                  </a:schemeClr>
                </a:solidFill>
                <a:effectLst/>
              </a:rPr>
              <a:t> (2023) </a:t>
            </a:r>
            <a:r>
              <a:rPr lang="it-IT" sz="1000" b="0" i="0" u="none" strike="noStrike" dirty="0" err="1">
                <a:solidFill>
                  <a:schemeClr val="tx1">
                    <a:lumMod val="75000"/>
                    <a:lumOff val="25000"/>
                  </a:schemeClr>
                </a:solidFill>
                <a:effectLst/>
              </a:rPr>
              <a:t>Bariatric</a:t>
            </a:r>
            <a:r>
              <a:rPr lang="it-IT" sz="1000" b="0" i="0" u="none" strike="noStrike" dirty="0">
                <a:solidFill>
                  <a:schemeClr val="tx1">
                    <a:lumMod val="75000"/>
                    <a:lumOff val="25000"/>
                  </a:schemeClr>
                </a:solidFill>
                <a:effectLst/>
              </a:rPr>
              <a:t> surgery and </a:t>
            </a:r>
            <a:r>
              <a:rPr lang="it-IT" sz="1000" b="0" i="0" u="none" strike="noStrike" dirty="0" err="1">
                <a:solidFill>
                  <a:schemeClr val="tx1">
                    <a:lumMod val="75000"/>
                    <a:lumOff val="25000"/>
                  </a:schemeClr>
                </a:solidFill>
                <a:effectLst/>
              </a:rPr>
              <a:t>mental</a:t>
            </a:r>
            <a:r>
              <a:rPr lang="it-IT" sz="1000" b="0" i="0" u="none" strike="noStrike" dirty="0">
                <a:solidFill>
                  <a:schemeClr val="tx1">
                    <a:lumMod val="75000"/>
                    <a:lumOff val="25000"/>
                  </a:schemeClr>
                </a:solidFill>
                <a:effectLst/>
              </a:rPr>
              <a:t> health </a:t>
            </a:r>
            <a:r>
              <a:rPr lang="it-IT" sz="1000" b="0" i="0" u="none" strike="noStrike" dirty="0" err="1">
                <a:solidFill>
                  <a:schemeClr val="tx1">
                    <a:lumMod val="75000"/>
                    <a:lumOff val="25000"/>
                  </a:schemeClr>
                </a:solidFill>
                <a:effectLst/>
              </a:rPr>
              <a:t>outcomes</a:t>
            </a:r>
            <a:r>
              <a:rPr lang="it-IT" sz="1000" b="0" i="0" u="none" strike="noStrike" dirty="0">
                <a:solidFill>
                  <a:schemeClr val="tx1">
                    <a:lumMod val="75000"/>
                    <a:lumOff val="25000"/>
                  </a:schemeClr>
                </a:solidFill>
                <a:effectLst/>
              </a:rPr>
              <a:t>: an </a:t>
            </a:r>
            <a:r>
              <a:rPr lang="it-IT" sz="1000" b="0" i="0" u="none" strike="noStrike" dirty="0" err="1">
                <a:solidFill>
                  <a:schemeClr val="tx1">
                    <a:lumMod val="75000"/>
                    <a:lumOff val="25000"/>
                  </a:schemeClr>
                </a:solidFill>
                <a:effectLst/>
              </a:rPr>
              <a:t>umbrella</a:t>
            </a:r>
            <a:r>
              <a:rPr lang="it-IT" sz="1000" b="0" i="0" u="none" strike="noStrike" dirty="0">
                <a:solidFill>
                  <a:schemeClr val="tx1">
                    <a:lumMod val="75000"/>
                    <a:lumOff val="25000"/>
                  </a:schemeClr>
                </a:solidFill>
                <a:effectLst/>
              </a:rPr>
              <a:t> review. </a:t>
            </a:r>
            <a:r>
              <a:rPr lang="it-IT" sz="1000" b="0" i="1" u="none" strike="noStrike" dirty="0">
                <a:solidFill>
                  <a:schemeClr val="tx1">
                    <a:lumMod val="75000"/>
                    <a:lumOff val="25000"/>
                  </a:schemeClr>
                </a:solidFill>
                <a:effectLst/>
              </a:rPr>
              <a:t>Front. Endocrinol.</a:t>
            </a:r>
            <a:r>
              <a:rPr lang="it-IT" sz="1000" b="0" i="0" u="none" strike="noStrike" dirty="0">
                <a:solidFill>
                  <a:schemeClr val="tx1">
                    <a:lumMod val="75000"/>
                    <a:lumOff val="25000"/>
                  </a:schemeClr>
                </a:solidFill>
                <a:effectLst/>
              </a:rPr>
              <a:t>14:1283621. </a:t>
            </a:r>
            <a:r>
              <a:rPr lang="it-IT" sz="1000" b="0" i="0" u="none" strike="noStrike" dirty="0" err="1">
                <a:solidFill>
                  <a:schemeClr val="tx1">
                    <a:lumMod val="75000"/>
                    <a:lumOff val="25000"/>
                  </a:schemeClr>
                </a:solidFill>
                <a:effectLst/>
              </a:rPr>
              <a:t>doi</a:t>
            </a:r>
            <a:r>
              <a:rPr lang="it-IT" sz="1000" b="0" i="0" u="none" strike="noStrike" dirty="0">
                <a:solidFill>
                  <a:schemeClr val="tx1">
                    <a:lumMod val="75000"/>
                    <a:lumOff val="25000"/>
                  </a:schemeClr>
                </a:solidFill>
                <a:effectLst/>
              </a:rPr>
              <a:t>: 10.3389/fendo.2023.1283621</a:t>
            </a:r>
            <a:endParaRPr lang="it-IT" sz="1000" dirty="0">
              <a:solidFill>
                <a:schemeClr val="tx1">
                  <a:lumMod val="75000"/>
                  <a:lumOff val="25000"/>
                </a:schemeClr>
              </a:solidFill>
              <a:effectLst/>
            </a:endParaRPr>
          </a:p>
        </p:txBody>
      </p:sp>
      <p:pic>
        <p:nvPicPr>
          <p:cNvPr id="10" name="Immagine 9" descr="Immagine che contiene statua, arte, museo, interno&#10;&#10;Il contenuto generato dall'IA potrebbe non essere corretto.">
            <a:extLst>
              <a:ext uri="{FF2B5EF4-FFF2-40B4-BE49-F238E27FC236}">
                <a16:creationId xmlns:a16="http://schemas.microsoft.com/office/drawing/2014/main" id="{79CB040F-B257-7841-42D9-AE2BB4652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0239" y="2120900"/>
            <a:ext cx="2811145" cy="3748194"/>
          </a:xfrm>
          <a:prstGeom prst="rect">
            <a:avLst/>
          </a:prstGeom>
          <a:noFill/>
        </p:spPr>
      </p:pic>
    </p:spTree>
    <p:extLst>
      <p:ext uri="{BB962C8B-B14F-4D97-AF65-F5344CB8AC3E}">
        <p14:creationId xmlns:p14="http://schemas.microsoft.com/office/powerpoint/2010/main" val="221225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a16="http://schemas.microsoft.com/office/drawing/2014/main" id="{510EF5AA-FB20-07AE-D0A2-DF14AF03C903}"/>
              </a:ext>
            </a:extLst>
          </p:cNvPr>
          <p:cNvPicPr>
            <a:picLocks noGrp="1" noChangeAspect="1"/>
          </p:cNvPicPr>
          <p:nvPr>
            <p:ph type="pic" sz="quarter" idx="4294967295"/>
          </p:nvPr>
        </p:nvPicPr>
        <p:blipFill>
          <a:blip r:embed="rId2"/>
          <a:srcRect t="24063" b="24063"/>
          <a:stretch>
            <a:fillRect/>
          </a:stretch>
        </p:blipFill>
        <p:spPr>
          <a:xfrm>
            <a:off x="1" y="1"/>
            <a:ext cx="12192000" cy="2171700"/>
          </a:xfrm>
        </p:spPr>
      </p:pic>
      <p:sp>
        <p:nvSpPr>
          <p:cNvPr id="2" name="Titolo 1">
            <a:extLst>
              <a:ext uri="{FF2B5EF4-FFF2-40B4-BE49-F238E27FC236}">
                <a16:creationId xmlns:a16="http://schemas.microsoft.com/office/drawing/2014/main" id="{0676BD0A-8BB7-FAEE-CA15-2A55ECCBEC24}"/>
              </a:ext>
            </a:extLst>
          </p:cNvPr>
          <p:cNvSpPr>
            <a:spLocks noGrp="1"/>
          </p:cNvSpPr>
          <p:nvPr>
            <p:ph type="title"/>
          </p:nvPr>
        </p:nvSpPr>
        <p:spPr/>
        <p:txBody>
          <a:bodyPr/>
          <a:lstStyle/>
          <a:p>
            <a:r>
              <a:rPr lang="it-IT" dirty="0">
                <a:solidFill>
                  <a:srgbClr val="FF0000"/>
                </a:solidFill>
              </a:rPr>
              <a:t>Cosa dice la ricerca</a:t>
            </a:r>
          </a:p>
        </p:txBody>
      </p:sp>
      <p:sp>
        <p:nvSpPr>
          <p:cNvPr id="3" name="Segnaposto contenuto 2">
            <a:extLst>
              <a:ext uri="{FF2B5EF4-FFF2-40B4-BE49-F238E27FC236}">
                <a16:creationId xmlns:a16="http://schemas.microsoft.com/office/drawing/2014/main" id="{EB0D84D4-D02D-5642-F619-15868421085F}"/>
              </a:ext>
            </a:extLst>
          </p:cNvPr>
          <p:cNvSpPr>
            <a:spLocks noGrp="1"/>
          </p:cNvSpPr>
          <p:nvPr>
            <p:ph idx="4294967295"/>
          </p:nvPr>
        </p:nvSpPr>
        <p:spPr>
          <a:xfrm>
            <a:off x="285750" y="1736725"/>
            <a:ext cx="11906250" cy="4132263"/>
          </a:xfrm>
        </p:spPr>
        <p:txBody>
          <a:bodyPr>
            <a:noAutofit/>
          </a:bodyPr>
          <a:lstStyle/>
          <a:p>
            <a:pPr>
              <a:lnSpc>
                <a:spcPct val="115000"/>
              </a:lnSpc>
              <a:spcAft>
                <a:spcPts val="800"/>
              </a:spcAft>
              <a:buNone/>
            </a:pPr>
            <a:r>
              <a:rPr lang="it-IT" sz="1100" b="1" kern="100" dirty="0">
                <a:solidFill>
                  <a:srgbClr val="282828"/>
                </a:solidFill>
                <a:effectLst/>
                <a:ea typeface="Aptos" panose="020B0004020202020204" pitchFamily="34" charset="0"/>
                <a:cs typeface="Times New Roman" panose="02020603050405020304" pitchFamily="18" charset="0"/>
              </a:rPr>
              <a:t> </a:t>
            </a:r>
            <a:endParaRPr lang="it-IT" sz="1100" b="1" kern="100" dirty="0">
              <a:effectLst/>
              <a:ea typeface="Aptos" panose="020B0004020202020204" pitchFamily="34" charset="0"/>
              <a:cs typeface="Times New Roman" panose="02020603050405020304" pitchFamily="18" charset="0"/>
            </a:endParaRPr>
          </a:p>
          <a:p>
            <a:r>
              <a:rPr lang="it-IT" sz="1100" b="1" dirty="0" err="1">
                <a:solidFill>
                  <a:schemeClr val="tx1"/>
                </a:solidFill>
                <a:effectLst/>
                <a:ea typeface="Aptos" panose="020B0004020202020204" pitchFamily="34" charset="0"/>
                <a:cs typeface="Times New Roman" panose="02020603050405020304" pitchFamily="18" charset="0"/>
              </a:rPr>
              <a:t>Poires</a:t>
            </a:r>
            <a:r>
              <a:rPr lang="it-IT" sz="1100" b="1" dirty="0">
                <a:solidFill>
                  <a:schemeClr val="tx1"/>
                </a:solidFill>
                <a:effectLst/>
                <a:ea typeface="Aptos" panose="020B0004020202020204" pitchFamily="34" charset="0"/>
                <a:cs typeface="Times New Roman" panose="02020603050405020304" pitchFamily="18" charset="0"/>
              </a:rPr>
              <a:t> </a:t>
            </a:r>
            <a:r>
              <a:rPr lang="it-IT" sz="1100" b="1" dirty="0" err="1">
                <a:solidFill>
                  <a:schemeClr val="tx1"/>
                </a:solidFill>
                <a:effectLst/>
                <a:ea typeface="Aptos" panose="020B0004020202020204" pitchFamily="34" charset="0"/>
                <a:cs typeface="Times New Roman" panose="02020603050405020304" pitchFamily="18" charset="0"/>
              </a:rPr>
              <a:t>at</a:t>
            </a:r>
            <a:r>
              <a:rPr lang="it-IT" sz="1100" b="1" dirty="0">
                <a:solidFill>
                  <a:schemeClr val="tx1"/>
                </a:solidFill>
                <a:effectLst/>
                <a:ea typeface="Aptos" panose="020B0004020202020204" pitchFamily="34" charset="0"/>
                <a:cs typeface="Times New Roman" panose="02020603050405020304" pitchFamily="18" charset="0"/>
              </a:rPr>
              <a:t> al., tasso di suicidio tra 0,49 e 0,66% su 608 pazienti seguiti per 14 anni</a:t>
            </a:r>
          </a:p>
          <a:p>
            <a:r>
              <a:rPr lang="it-IT" sz="1100" b="1" dirty="0">
                <a:solidFill>
                  <a:schemeClr val="tx1"/>
                </a:solidFill>
                <a:effectLst/>
                <a:ea typeface="Aptos" panose="020B0004020202020204" pitchFamily="34" charset="0"/>
                <a:cs typeface="Times New Roman" panose="02020603050405020304" pitchFamily="18" charset="0"/>
              </a:rPr>
              <a:t>Powers et al., tasso di suicidio del 0,76% su 131 pazienti</a:t>
            </a:r>
          </a:p>
          <a:p>
            <a:r>
              <a:rPr lang="it-IT" sz="1100" b="1" dirty="0">
                <a:solidFill>
                  <a:schemeClr val="tx1"/>
                </a:solidFill>
                <a:ea typeface="Aptos" panose="020B0004020202020204" pitchFamily="34" charset="0"/>
                <a:cs typeface="Times New Roman" panose="02020603050405020304" pitchFamily="18" charset="0"/>
              </a:rPr>
              <a:t>Peterhansel: 4,1 decessi ogni 10000 nella popolazione bariatrica vs 1.0 ogni 10000 nella popolazione generale</a:t>
            </a:r>
          </a:p>
          <a:p>
            <a:r>
              <a:rPr lang="it-IT" sz="1100" b="1" dirty="0" err="1">
                <a:solidFill>
                  <a:schemeClr val="tx1"/>
                </a:solidFill>
                <a:effectLst/>
                <a:ea typeface="Aptos" panose="020B0004020202020204" pitchFamily="34" charset="0"/>
                <a:cs typeface="Times New Roman" panose="02020603050405020304" pitchFamily="18" charset="0"/>
              </a:rPr>
              <a:t>Tindle</a:t>
            </a:r>
            <a:r>
              <a:rPr lang="it-IT" sz="1100" b="1" dirty="0">
                <a:solidFill>
                  <a:schemeClr val="tx1"/>
                </a:solidFill>
                <a:effectLst/>
                <a:ea typeface="Aptos" panose="020B0004020202020204" pitchFamily="34" charset="0"/>
                <a:cs typeface="Times New Roman" panose="02020603050405020304" pitchFamily="18" charset="0"/>
              </a:rPr>
              <a:t> et al., 6,6 ogni 100000</a:t>
            </a:r>
          </a:p>
          <a:p>
            <a:r>
              <a:rPr lang="it-IT" sz="1100" b="1" dirty="0">
                <a:solidFill>
                  <a:schemeClr val="tx1"/>
                </a:solidFill>
                <a:effectLst/>
                <a:ea typeface="Aptos" panose="020B0004020202020204" pitchFamily="34" charset="0"/>
                <a:cs typeface="Times New Roman" panose="02020603050405020304" pitchFamily="18" charset="0"/>
              </a:rPr>
              <a:t>Uno studio ha riferito che i pazienti dopo la chirurgia bariatrica avevano un rischio di suicidio di 1,98 volte maggiore rispetto alle cure abituali dei pazienti con obesità . L'incidenza del suicidio e dei tentativi di suicidio si verifica in media da 3,8 a 3,9 anni dopo l'intervento chirurgico </a:t>
            </a:r>
          </a:p>
          <a:p>
            <a:r>
              <a:rPr lang="it-IT" sz="1100" b="1" dirty="0">
                <a:solidFill>
                  <a:schemeClr val="tx1"/>
                </a:solidFill>
                <a:ea typeface="Aptos" panose="020B0004020202020204" pitchFamily="34" charset="0"/>
                <a:cs typeface="Times New Roman" panose="02020603050405020304" pitchFamily="18" charset="0"/>
              </a:rPr>
              <a:t>SOS (Svezia): 0,48 del campione chirurgia  vs 0.15 del campione non chirurgia</a:t>
            </a:r>
          </a:p>
          <a:p>
            <a:r>
              <a:rPr lang="it-IT" sz="1100" b="1" dirty="0" err="1">
                <a:solidFill>
                  <a:schemeClr val="tx1"/>
                </a:solidFill>
                <a:effectLst/>
                <a:ea typeface="Aptos" panose="020B0004020202020204" pitchFamily="34" charset="0"/>
                <a:cs typeface="Times New Roman" panose="02020603050405020304" pitchFamily="18" charset="0"/>
              </a:rPr>
              <a:t>SOReg</a:t>
            </a:r>
            <a:r>
              <a:rPr lang="it-IT" sz="1100" b="1" dirty="0">
                <a:solidFill>
                  <a:schemeClr val="tx1"/>
                </a:solidFill>
                <a:effectLst/>
                <a:ea typeface="Aptos" panose="020B0004020202020204" pitchFamily="34" charset="0"/>
                <a:cs typeface="Times New Roman" panose="02020603050405020304" pitchFamily="18" charset="0"/>
              </a:rPr>
              <a:t> (Scandinavia): 0,16 vs 0,03</a:t>
            </a:r>
          </a:p>
          <a:p>
            <a:r>
              <a:rPr lang="it-IT" sz="1100" b="1" dirty="0">
                <a:solidFill>
                  <a:schemeClr val="tx1"/>
                </a:solidFill>
                <a:ea typeface="Aptos" panose="020B0004020202020204" pitchFamily="34" charset="0"/>
                <a:cs typeface="Times New Roman" panose="02020603050405020304" pitchFamily="18" charset="0"/>
              </a:rPr>
              <a:t>Lisa </a:t>
            </a:r>
            <a:r>
              <a:rPr lang="it-IT" sz="1100" b="1" dirty="0" err="1">
                <a:solidFill>
                  <a:schemeClr val="tx1"/>
                </a:solidFill>
                <a:ea typeface="Aptos" panose="020B0004020202020204" pitchFamily="34" charset="0"/>
                <a:cs typeface="Times New Roman" panose="02020603050405020304" pitchFamily="18" charset="0"/>
              </a:rPr>
              <a:t>R</a:t>
            </a:r>
            <a:r>
              <a:rPr lang="it-IT" sz="1100" b="1" dirty="0">
                <a:solidFill>
                  <a:schemeClr val="tx1"/>
                </a:solidFill>
                <a:ea typeface="Aptos" panose="020B0004020202020204" pitchFamily="34" charset="0"/>
                <a:cs typeface="Times New Roman" panose="02020603050405020304" pitchFamily="18" charset="0"/>
              </a:rPr>
              <a:t>. Miller Montero et al., (2023) trovarono che un campione chirurgia bariatrica aveva il 63% di probabilità in più di avere comportamenti di tentato suicidio rispetto a un campione in una condizione di obesità grave</a:t>
            </a:r>
            <a:endParaRPr lang="it-IT" sz="1100" b="1" dirty="0">
              <a:solidFill>
                <a:schemeClr val="tx1"/>
              </a:solidFill>
              <a:effectLst/>
              <a:ea typeface="Aptos" panose="020B0004020202020204" pitchFamily="34" charset="0"/>
              <a:cs typeface="Times New Roman" panose="02020603050405020304" pitchFamily="18" charset="0"/>
            </a:endParaRPr>
          </a:p>
          <a:p>
            <a:pPr>
              <a:lnSpc>
                <a:spcPct val="115000"/>
              </a:lnSpc>
              <a:spcAft>
                <a:spcPts val="800"/>
              </a:spcAft>
            </a:pPr>
            <a:r>
              <a:rPr lang="it-IT" sz="1100" b="1" i="0" dirty="0">
                <a:solidFill>
                  <a:schemeClr val="tx1"/>
                </a:solidFill>
                <a:effectLst/>
              </a:rPr>
              <a:t>Utilizzando i dati di un registro nazionale svedese, uno studio di </a:t>
            </a:r>
            <a:r>
              <a:rPr lang="it-IT" sz="1100" b="1" i="0" dirty="0" err="1">
                <a:solidFill>
                  <a:schemeClr val="tx1"/>
                </a:solidFill>
                <a:effectLst/>
              </a:rPr>
              <a:t>Backman</a:t>
            </a:r>
            <a:r>
              <a:rPr lang="it-IT" sz="1100" b="1" i="0" dirty="0">
                <a:solidFill>
                  <a:schemeClr val="tx1"/>
                </a:solidFill>
                <a:effectLst/>
              </a:rPr>
              <a:t> et al. ha riportato che le persone sottoposte a intervento chirurgico di bypass gastrico (RYGB) avevano una probabilità 2,85 volte maggiore di essere ricoverate in ospedale per un tentativo di suicidio rispetto alle persone del gruppo di riferimento della popolazione generale.</a:t>
            </a:r>
          </a:p>
          <a:p>
            <a:pPr>
              <a:lnSpc>
                <a:spcPct val="115000"/>
              </a:lnSpc>
              <a:spcAft>
                <a:spcPts val="800"/>
              </a:spcAft>
            </a:pPr>
            <a:r>
              <a:rPr lang="it-IT" sz="1100" b="1" kern="100" dirty="0">
                <a:solidFill>
                  <a:schemeClr val="tx1"/>
                </a:solidFill>
                <a:effectLst/>
                <a:ea typeface="Aptos" panose="020B0004020202020204" pitchFamily="34" charset="0"/>
                <a:cs typeface="Times New Roman" panose="02020603050405020304" pitchFamily="18" charset="0"/>
              </a:rPr>
              <a:t>Russell: metanalisi La prevalenza del suicidio dopo chirurgia bariatrica è stata dello 0,3%</a:t>
            </a:r>
          </a:p>
          <a:p>
            <a:pPr>
              <a:lnSpc>
                <a:spcPct val="115000"/>
              </a:lnSpc>
              <a:spcAft>
                <a:spcPts val="800"/>
              </a:spcAft>
            </a:pPr>
            <a:r>
              <a:rPr lang="it-IT" sz="1100" kern="100" dirty="0">
                <a:solidFill>
                  <a:schemeClr val="tx1"/>
                </a:solidFill>
                <a:effectLst/>
                <a:ea typeface="Aptos" panose="020B0004020202020204" pitchFamily="34" charset="0"/>
                <a:cs typeface="Times New Roman" panose="02020603050405020304" pitchFamily="18" charset="0"/>
              </a:rPr>
              <a:t>https://</a:t>
            </a:r>
            <a:r>
              <a:rPr lang="it-IT" sz="1100" kern="100" dirty="0" err="1">
                <a:solidFill>
                  <a:schemeClr val="tx1"/>
                </a:solidFill>
                <a:effectLst/>
                <a:ea typeface="Aptos" panose="020B0004020202020204" pitchFamily="34" charset="0"/>
                <a:cs typeface="Times New Roman" panose="02020603050405020304" pitchFamily="18" charset="0"/>
              </a:rPr>
              <a:t>bariatrictimes.com</a:t>
            </a:r>
            <a:r>
              <a:rPr lang="it-IT" sz="1100" kern="100" dirty="0">
                <a:solidFill>
                  <a:schemeClr val="tx1"/>
                </a:solidFill>
                <a:effectLst/>
                <a:ea typeface="Aptos" panose="020B0004020202020204" pitchFamily="34" charset="0"/>
                <a:cs typeface="Times New Roman" panose="02020603050405020304" pitchFamily="18" charset="0"/>
              </a:rPr>
              <a:t>/</a:t>
            </a:r>
            <a:r>
              <a:rPr lang="it-IT" sz="1100" kern="100" dirty="0" err="1">
                <a:solidFill>
                  <a:schemeClr val="tx1"/>
                </a:solidFill>
                <a:effectLst/>
                <a:ea typeface="Aptos" panose="020B0004020202020204" pitchFamily="34" charset="0"/>
                <a:cs typeface="Times New Roman" panose="02020603050405020304" pitchFamily="18" charset="0"/>
              </a:rPr>
              <a:t>understanding</a:t>
            </a:r>
            <a:r>
              <a:rPr lang="it-IT" sz="1100" kern="100" dirty="0">
                <a:solidFill>
                  <a:schemeClr val="tx1"/>
                </a:solidFill>
                <a:effectLst/>
                <a:ea typeface="Aptos" panose="020B0004020202020204" pitchFamily="34" charset="0"/>
                <a:cs typeface="Times New Roman" panose="02020603050405020304" pitchFamily="18" charset="0"/>
              </a:rPr>
              <a:t>-</a:t>
            </a:r>
            <a:r>
              <a:rPr lang="it-IT" sz="1100" kern="100" dirty="0" err="1">
                <a:solidFill>
                  <a:schemeClr val="tx1"/>
                </a:solidFill>
                <a:effectLst/>
                <a:ea typeface="Aptos" panose="020B0004020202020204" pitchFamily="34" charset="0"/>
                <a:cs typeface="Times New Roman" panose="02020603050405020304" pitchFamily="18" charset="0"/>
              </a:rPr>
              <a:t>postoperative</a:t>
            </a:r>
            <a:r>
              <a:rPr lang="it-IT" sz="1100" kern="100" dirty="0">
                <a:solidFill>
                  <a:schemeClr val="tx1"/>
                </a:solidFill>
                <a:effectLst/>
                <a:ea typeface="Aptos" panose="020B0004020202020204" pitchFamily="34" charset="0"/>
                <a:cs typeface="Times New Roman" panose="02020603050405020304" pitchFamily="18" charset="0"/>
              </a:rPr>
              <a:t>-suicide-self-</a:t>
            </a:r>
            <a:r>
              <a:rPr lang="it-IT" sz="1100" kern="100" dirty="0" err="1">
                <a:solidFill>
                  <a:schemeClr val="tx1"/>
                </a:solidFill>
                <a:effectLst/>
                <a:ea typeface="Aptos" panose="020B0004020202020204" pitchFamily="34" charset="0"/>
                <a:cs typeface="Times New Roman" panose="02020603050405020304" pitchFamily="18" charset="0"/>
              </a:rPr>
              <a:t>injury</a:t>
            </a:r>
            <a:r>
              <a:rPr lang="it-IT" sz="1100" kern="100" dirty="0">
                <a:solidFill>
                  <a:schemeClr val="tx1"/>
                </a:solidFill>
                <a:effectLst/>
                <a:ea typeface="Aptos" panose="020B0004020202020204" pitchFamily="34" charset="0"/>
                <a:cs typeface="Times New Roman" panose="02020603050405020304" pitchFamily="18" charset="0"/>
              </a:rPr>
              <a:t>/</a:t>
            </a:r>
          </a:p>
          <a:p>
            <a:pPr>
              <a:lnSpc>
                <a:spcPct val="115000"/>
              </a:lnSpc>
              <a:spcAft>
                <a:spcPts val="800"/>
              </a:spcAft>
            </a:pPr>
            <a:endParaRPr lang="it-IT" sz="1100" dirty="0"/>
          </a:p>
        </p:txBody>
      </p:sp>
    </p:spTree>
    <p:extLst>
      <p:ext uri="{BB962C8B-B14F-4D97-AF65-F5344CB8AC3E}">
        <p14:creationId xmlns:p14="http://schemas.microsoft.com/office/powerpoint/2010/main" val="190977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aria aperta, statua, bianco e nero, cimitero&#10;&#10;Il contenuto generato dall'IA potrebbe non essere corretto.">
            <a:extLst>
              <a:ext uri="{FF2B5EF4-FFF2-40B4-BE49-F238E27FC236}">
                <a16:creationId xmlns:a16="http://schemas.microsoft.com/office/drawing/2014/main" id="{E60E16FE-9E8D-27A5-654C-58FC13150B95}"/>
              </a:ext>
            </a:extLst>
          </p:cNvPr>
          <p:cNvPicPr>
            <a:picLocks noChangeAspect="1"/>
          </p:cNvPicPr>
          <p:nvPr/>
        </p:nvPicPr>
        <p:blipFill>
          <a:blip r:embed="rId2">
            <a:extLst>
              <a:ext uri="{28A0092B-C50C-407E-A947-70E740481C1C}">
                <a14:useLocalDpi xmlns:a14="http://schemas.microsoft.com/office/drawing/2010/main" val="0"/>
              </a:ext>
            </a:extLst>
          </a:blip>
          <a:srcRect r="40473" b="-2"/>
          <a:stretch/>
        </p:blipFill>
        <p:spPr>
          <a:xfrm>
            <a:off x="20" y="10"/>
            <a:ext cx="4654276" cy="5864215"/>
          </a:xfrm>
          <a:prstGeom prst="rect">
            <a:avLst/>
          </a:prstGeom>
          <a:noFill/>
        </p:spPr>
      </p:pic>
      <p:sp>
        <p:nvSpPr>
          <p:cNvPr id="3" name="Segnaposto contenuto 2">
            <a:extLst>
              <a:ext uri="{FF2B5EF4-FFF2-40B4-BE49-F238E27FC236}">
                <a16:creationId xmlns:a16="http://schemas.microsoft.com/office/drawing/2014/main" id="{03ACDDD3-FFCB-3A0F-C464-D6459D1D6A4C}"/>
              </a:ext>
            </a:extLst>
          </p:cNvPr>
          <p:cNvSpPr>
            <a:spLocks noGrp="1"/>
          </p:cNvSpPr>
          <p:nvPr>
            <p:ph idx="1"/>
          </p:nvPr>
        </p:nvSpPr>
        <p:spPr>
          <a:xfrm>
            <a:off x="5458984" y="497808"/>
            <a:ext cx="5713841" cy="4868609"/>
          </a:xfrm>
        </p:spPr>
        <p:txBody>
          <a:bodyPr anchor="ctr">
            <a:normAutofit/>
          </a:bodyPr>
          <a:lstStyle/>
          <a:p>
            <a:endParaRPr lang="it-IT" dirty="0"/>
          </a:p>
          <a:p>
            <a:pPr marL="0" indent="0">
              <a:buNone/>
            </a:pPr>
            <a:r>
              <a:rPr lang="it-IT" dirty="0"/>
              <a:t>L</a:t>
            </a:r>
            <a:r>
              <a:rPr lang="it-IT" b="0" i="0" u="none" strike="noStrike" dirty="0">
                <a:effectLst/>
              </a:rPr>
              <a:t>a chirurgia bariatrica sembra essere associata a un rischio maggiore di ideazione suicidaria e tentativi rispetto al trattamento non chirurgico di pazienti con grave obesità, suggerendo che i pazienti hanno bisogno di un attento monitoraggio per l'ideazione suicidaria e di un supporto psicologico aggiuntivo dopo la chirurgia bariatrica.</a:t>
            </a:r>
          </a:p>
          <a:p>
            <a:pPr marL="0" indent="0">
              <a:buNone/>
            </a:pPr>
            <a:r>
              <a:rPr lang="it-IT" sz="1000" b="0" i="0" u="none" strike="noStrike" dirty="0" err="1">
                <a:effectLst/>
              </a:rPr>
              <a:t>Hung</a:t>
            </a:r>
            <a:r>
              <a:rPr lang="it-IT" sz="1000" b="0" i="0" u="none" strike="noStrike" dirty="0">
                <a:effectLst/>
              </a:rPr>
              <a:t> A, </a:t>
            </a:r>
            <a:r>
              <a:rPr lang="it-IT" sz="1000" b="0" i="0" u="none" strike="noStrike" dirty="0" err="1">
                <a:effectLst/>
              </a:rPr>
              <a:t>Maciejewski</a:t>
            </a:r>
            <a:r>
              <a:rPr lang="it-IT" sz="1000" b="0" i="0" u="none" strike="noStrike" dirty="0">
                <a:effectLst/>
              </a:rPr>
              <a:t> ML, </a:t>
            </a:r>
            <a:r>
              <a:rPr lang="it-IT" sz="1000" b="0" i="0" u="none" strike="noStrike" dirty="0" err="1">
                <a:effectLst/>
              </a:rPr>
              <a:t>Berkowitz</a:t>
            </a:r>
            <a:r>
              <a:rPr lang="it-IT" sz="1000" b="0" i="0" u="none" strike="noStrike" dirty="0">
                <a:effectLst/>
              </a:rPr>
              <a:t> TSZ, </a:t>
            </a:r>
            <a:r>
              <a:rPr lang="it-IT" sz="1000" b="0" i="0" u="none" strike="noStrike" dirty="0" err="1">
                <a:effectLst/>
              </a:rPr>
              <a:t>Arterburn</a:t>
            </a:r>
            <a:r>
              <a:rPr lang="it-IT" sz="1000" b="0" i="0" u="none" strike="noStrike" dirty="0">
                <a:effectLst/>
              </a:rPr>
              <a:t> DE, Mitchell JE, Bradley KA, </a:t>
            </a:r>
            <a:r>
              <a:rPr lang="it-IT" sz="1000" b="0" i="0" u="none" strike="noStrike" dirty="0" err="1">
                <a:effectLst/>
              </a:rPr>
              <a:t>Kimbrel</a:t>
            </a:r>
            <a:r>
              <a:rPr lang="it-IT" sz="1000" b="0" i="0" u="none" strike="noStrike" dirty="0">
                <a:effectLst/>
              </a:rPr>
              <a:t> NA, Smith VA. </a:t>
            </a:r>
            <a:r>
              <a:rPr lang="it-IT" sz="1000" b="0" i="0" u="none" strike="noStrike" dirty="0" err="1">
                <a:effectLst/>
              </a:rPr>
              <a:t>Bariatric</a:t>
            </a:r>
            <a:r>
              <a:rPr lang="it-IT" sz="1000" b="0" i="0" u="none" strike="noStrike" dirty="0">
                <a:effectLst/>
              </a:rPr>
              <a:t> Surgery and Suicide Risk in </a:t>
            </a:r>
            <a:r>
              <a:rPr lang="it-IT" sz="1000" b="0" i="0" u="none" strike="noStrike" dirty="0" err="1">
                <a:effectLst/>
              </a:rPr>
              <a:t>Patients</a:t>
            </a:r>
            <a:r>
              <a:rPr lang="it-IT" sz="1000" b="0" i="0" u="none" strike="noStrike" dirty="0">
                <a:effectLst/>
              </a:rPr>
              <a:t> With </a:t>
            </a:r>
            <a:r>
              <a:rPr lang="it-IT" sz="1000" b="0" i="0" u="none" strike="noStrike" dirty="0" err="1">
                <a:effectLst/>
              </a:rPr>
              <a:t>Obesity</a:t>
            </a:r>
            <a:r>
              <a:rPr lang="it-IT" sz="1000" b="0" i="0" u="none" strike="noStrike" dirty="0">
                <a:effectLst/>
              </a:rPr>
              <a:t>. Ann </a:t>
            </a:r>
            <a:r>
              <a:rPr lang="it-IT" sz="1000" b="0" i="0" u="none" strike="noStrike" dirty="0" err="1">
                <a:effectLst/>
              </a:rPr>
              <a:t>Surg</a:t>
            </a:r>
            <a:r>
              <a:rPr lang="it-IT" sz="1000" b="0" i="0" u="none" strike="noStrike" dirty="0">
                <a:effectLst/>
              </a:rPr>
              <a:t>. 2023 </a:t>
            </a:r>
            <a:r>
              <a:rPr lang="it-IT" sz="1000" b="0" i="0" u="none" strike="noStrike" dirty="0" err="1">
                <a:effectLst/>
              </a:rPr>
              <a:t>Oct</a:t>
            </a:r>
            <a:r>
              <a:rPr lang="it-IT" sz="1000" b="0" i="0" u="none" strike="noStrike" dirty="0">
                <a:effectLst/>
              </a:rPr>
              <a:t> 1;278(4):e760-e765. </a:t>
            </a:r>
            <a:r>
              <a:rPr lang="it-IT" sz="1000" b="0" i="0" u="none" strike="noStrike" dirty="0" err="1">
                <a:effectLst/>
              </a:rPr>
              <a:t>doi</a:t>
            </a:r>
            <a:r>
              <a:rPr lang="it-IT" sz="1000" b="0" i="0" u="none" strike="noStrike" dirty="0">
                <a:effectLst/>
              </a:rPr>
              <a:t>: 10.1097/SLA.0000000000005825. Epub 2023 </a:t>
            </a:r>
            <a:r>
              <a:rPr lang="it-IT" sz="1000" b="0" i="0" u="none" strike="noStrike" dirty="0" err="1">
                <a:effectLst/>
              </a:rPr>
              <a:t>Feb</a:t>
            </a:r>
            <a:r>
              <a:rPr lang="it-IT" sz="1000" b="0" i="0" u="none" strike="noStrike" dirty="0">
                <a:effectLst/>
              </a:rPr>
              <a:t> 21. PMID: 36805965; PMCID: PMC10440362.</a:t>
            </a:r>
            <a:endParaRPr lang="it-IT" sz="1000" dirty="0"/>
          </a:p>
        </p:txBody>
      </p:sp>
      <p:sp>
        <p:nvSpPr>
          <p:cNvPr id="21" name="Title 3">
            <a:extLst>
              <a:ext uri="{FF2B5EF4-FFF2-40B4-BE49-F238E27FC236}">
                <a16:creationId xmlns:a16="http://schemas.microsoft.com/office/drawing/2014/main" id="{287E6EDB-56A1-0D56-4F0A-522D8C358A0E}"/>
              </a:ext>
            </a:extLst>
          </p:cNvPr>
          <p:cNvSpPr>
            <a:spLocks noGrp="1"/>
          </p:cNvSpPr>
          <p:nvPr>
            <p:ph type="title"/>
          </p:nvPr>
        </p:nvSpPr>
        <p:spPr>
          <a:xfrm>
            <a:off x="1092200" y="1885125"/>
            <a:ext cx="3068833" cy="2093975"/>
          </a:xfrm>
        </p:spPr>
        <p:txBody>
          <a:bodyPr/>
          <a:lstStyle/>
          <a:p>
            <a:endParaRPr lang="en-US"/>
          </a:p>
        </p:txBody>
      </p:sp>
    </p:spTree>
    <p:extLst>
      <p:ext uri="{BB962C8B-B14F-4D97-AF65-F5344CB8AC3E}">
        <p14:creationId xmlns:p14="http://schemas.microsoft.com/office/powerpoint/2010/main" val="205008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CEFD9-C2EF-2F30-8D96-1D88A8F909D2}"/>
              </a:ext>
            </a:extLst>
          </p:cNvPr>
          <p:cNvSpPr>
            <a:spLocks noGrp="1"/>
          </p:cNvSpPr>
          <p:nvPr>
            <p:ph type="title" idx="4294967295"/>
          </p:nvPr>
        </p:nvSpPr>
        <p:spPr>
          <a:xfrm>
            <a:off x="2133600" y="287338"/>
            <a:ext cx="10058400" cy="1449387"/>
          </a:xfrm>
        </p:spPr>
        <p:txBody>
          <a:bodyPr anchor="b">
            <a:normAutofit/>
          </a:bodyPr>
          <a:lstStyle/>
          <a:p>
            <a:r>
              <a:rPr lang="it-IT" dirty="0"/>
              <a:t>Fattori di rischio</a:t>
            </a:r>
          </a:p>
        </p:txBody>
      </p:sp>
      <p:sp>
        <p:nvSpPr>
          <p:cNvPr id="3" name="Segnaposto contenuto 2">
            <a:extLst>
              <a:ext uri="{FF2B5EF4-FFF2-40B4-BE49-F238E27FC236}">
                <a16:creationId xmlns:a16="http://schemas.microsoft.com/office/drawing/2014/main" id="{F5FA8803-30C7-5750-BC45-C4B1B369E6EC}"/>
              </a:ext>
            </a:extLst>
          </p:cNvPr>
          <p:cNvSpPr>
            <a:spLocks noGrp="1"/>
          </p:cNvSpPr>
          <p:nvPr>
            <p:ph sz="half" idx="4294967295"/>
          </p:nvPr>
        </p:nvSpPr>
        <p:spPr>
          <a:xfrm>
            <a:off x="171450" y="2106611"/>
            <a:ext cx="5504607" cy="3937001"/>
          </a:xfrm>
        </p:spPr>
        <p:txBody>
          <a:bodyPr>
            <a:normAutofit fontScale="85000" lnSpcReduction="20000"/>
          </a:bodyPr>
          <a:lstStyle/>
          <a:p>
            <a:r>
              <a:rPr lang="it-IT" dirty="0"/>
              <a:t>Comportamenti suicidari preoperatori</a:t>
            </a:r>
          </a:p>
          <a:p>
            <a:r>
              <a:rPr lang="it-IT" dirty="0"/>
              <a:t>Cambiamento della QOL</a:t>
            </a:r>
          </a:p>
          <a:p>
            <a:r>
              <a:rPr lang="it-IT" dirty="0"/>
              <a:t>Depressione </a:t>
            </a:r>
          </a:p>
          <a:p>
            <a:r>
              <a:rPr lang="it-IT" dirty="0"/>
              <a:t>Recupero del peso</a:t>
            </a:r>
          </a:p>
          <a:p>
            <a:r>
              <a:rPr lang="it-IT" dirty="0"/>
              <a:t>Recidiva delle comorbidità</a:t>
            </a:r>
          </a:p>
          <a:p>
            <a:r>
              <a:rPr lang="it-IT" dirty="0"/>
              <a:t>DCA nuovi o riemergenti</a:t>
            </a:r>
          </a:p>
          <a:p>
            <a:r>
              <a:rPr lang="it-IT" dirty="0"/>
              <a:t>Maltrattamenti nell’infanzia</a:t>
            </a:r>
          </a:p>
          <a:p>
            <a:r>
              <a:rPr lang="it-IT" dirty="0"/>
              <a:t>Aspettative irrealistiche</a:t>
            </a:r>
          </a:p>
          <a:p>
            <a:pPr marL="0" indent="0">
              <a:buNone/>
            </a:pPr>
            <a:r>
              <a:rPr lang="it-IT" sz="1300" b="0" i="0" u="none" strike="noStrike" dirty="0">
                <a:solidFill>
                  <a:srgbClr val="1B1B1B"/>
                </a:solidFill>
                <a:effectLst/>
                <a:latin typeface="Roboto Mono Web"/>
              </a:rPr>
              <a:t>Mitchell JE, Crosby </a:t>
            </a:r>
            <a:r>
              <a:rPr lang="it-IT" sz="1300" b="0" i="0" u="none" strike="noStrike" dirty="0" err="1">
                <a:solidFill>
                  <a:srgbClr val="1B1B1B"/>
                </a:solidFill>
                <a:effectLst/>
                <a:latin typeface="Roboto Mono Web"/>
              </a:rPr>
              <a:t>R</a:t>
            </a:r>
            <a:r>
              <a:rPr lang="it-IT" sz="1300" b="0" i="0" u="none" strike="noStrike" dirty="0">
                <a:solidFill>
                  <a:srgbClr val="1B1B1B"/>
                </a:solidFill>
                <a:effectLst/>
                <a:latin typeface="Roboto Mono Web"/>
              </a:rPr>
              <a:t>, de </a:t>
            </a:r>
            <a:r>
              <a:rPr lang="it-IT" sz="1300" b="0" i="0" u="none" strike="noStrike" dirty="0" err="1">
                <a:solidFill>
                  <a:srgbClr val="1B1B1B"/>
                </a:solidFill>
                <a:effectLst/>
                <a:latin typeface="Roboto Mono Web"/>
              </a:rPr>
              <a:t>Zwaan</a:t>
            </a:r>
            <a:r>
              <a:rPr lang="it-IT" sz="1300" b="0" i="0" u="none" strike="noStrike" dirty="0">
                <a:solidFill>
                  <a:srgbClr val="1B1B1B"/>
                </a:solidFill>
                <a:effectLst/>
                <a:latin typeface="Roboto Mono Web"/>
              </a:rPr>
              <a:t> M, Engel </a:t>
            </a:r>
            <a:r>
              <a:rPr lang="it-IT" sz="1300" b="0" i="0" u="none" strike="noStrike" dirty="0" err="1">
                <a:solidFill>
                  <a:srgbClr val="1B1B1B"/>
                </a:solidFill>
                <a:effectLst/>
                <a:latin typeface="Roboto Mono Web"/>
              </a:rPr>
              <a:t>S</a:t>
            </a:r>
            <a:r>
              <a:rPr lang="it-IT" sz="1300" b="0" i="0" u="none" strike="noStrike" dirty="0">
                <a:solidFill>
                  <a:srgbClr val="1B1B1B"/>
                </a:solidFill>
                <a:effectLst/>
                <a:latin typeface="Roboto Mono Web"/>
              </a:rPr>
              <a:t>, </a:t>
            </a:r>
            <a:r>
              <a:rPr lang="it-IT" sz="1300" b="0" i="0" u="none" strike="noStrike" dirty="0" err="1">
                <a:solidFill>
                  <a:srgbClr val="1B1B1B"/>
                </a:solidFill>
                <a:effectLst/>
                <a:latin typeface="Roboto Mono Web"/>
              </a:rPr>
              <a:t>Roerig</a:t>
            </a:r>
            <a:r>
              <a:rPr lang="it-IT" sz="1300" b="0" i="0" u="none" strike="noStrike" dirty="0">
                <a:solidFill>
                  <a:srgbClr val="1B1B1B"/>
                </a:solidFill>
                <a:effectLst/>
                <a:latin typeface="Roboto Mono Web"/>
              </a:rPr>
              <a:t> </a:t>
            </a:r>
            <a:r>
              <a:rPr lang="it-IT" sz="1300" b="0" i="0" u="none" strike="noStrike" dirty="0" err="1">
                <a:solidFill>
                  <a:srgbClr val="1B1B1B"/>
                </a:solidFill>
                <a:effectLst/>
                <a:latin typeface="Roboto Mono Web"/>
              </a:rPr>
              <a:t>J</a:t>
            </a:r>
            <a:r>
              <a:rPr lang="it-IT" sz="1300" b="0" i="0" u="none" strike="noStrike" dirty="0">
                <a:solidFill>
                  <a:srgbClr val="1B1B1B"/>
                </a:solidFill>
                <a:effectLst/>
                <a:latin typeface="Roboto Mono Web"/>
              </a:rPr>
              <a:t>, Steffen K, Gordon KH, </a:t>
            </a:r>
            <a:r>
              <a:rPr lang="it-IT" sz="1300" b="0" i="0" u="none" strike="noStrike" dirty="0" err="1">
                <a:solidFill>
                  <a:srgbClr val="1B1B1B"/>
                </a:solidFill>
                <a:effectLst/>
                <a:latin typeface="Roboto Mono Web"/>
              </a:rPr>
              <a:t>Karr</a:t>
            </a:r>
            <a:r>
              <a:rPr lang="it-IT" sz="1300" b="0" i="0" u="none" strike="noStrike" dirty="0">
                <a:solidFill>
                  <a:srgbClr val="1B1B1B"/>
                </a:solidFill>
                <a:effectLst/>
                <a:latin typeface="Roboto Mono Web"/>
              </a:rPr>
              <a:t> T, Lavender </a:t>
            </a:r>
            <a:r>
              <a:rPr lang="it-IT" sz="1300" b="0" i="0" u="none" strike="noStrike" dirty="0" err="1">
                <a:solidFill>
                  <a:srgbClr val="1B1B1B"/>
                </a:solidFill>
                <a:effectLst/>
                <a:latin typeface="Roboto Mono Web"/>
              </a:rPr>
              <a:t>J</a:t>
            </a:r>
            <a:r>
              <a:rPr lang="it-IT" sz="1300" b="0" i="0" u="none" strike="noStrike" dirty="0">
                <a:solidFill>
                  <a:srgbClr val="1B1B1B"/>
                </a:solidFill>
                <a:effectLst/>
                <a:latin typeface="Roboto Mono Web"/>
              </a:rPr>
              <a:t>, </a:t>
            </a:r>
            <a:r>
              <a:rPr lang="it-IT" sz="1300" b="0" i="0" u="none" strike="noStrike" dirty="0" err="1">
                <a:solidFill>
                  <a:srgbClr val="1B1B1B"/>
                </a:solidFill>
                <a:effectLst/>
                <a:latin typeface="Roboto Mono Web"/>
              </a:rPr>
              <a:t>Wonderlich</a:t>
            </a:r>
            <a:r>
              <a:rPr lang="it-IT" sz="1300" b="0" i="0" u="none" strike="noStrike" dirty="0">
                <a:solidFill>
                  <a:srgbClr val="1B1B1B"/>
                </a:solidFill>
                <a:effectLst/>
                <a:latin typeface="Roboto Mono Web"/>
              </a:rPr>
              <a:t> S. </a:t>
            </a:r>
            <a:r>
              <a:rPr lang="it-IT" sz="1300" b="0" i="0" u="none" strike="noStrike" dirty="0" err="1">
                <a:solidFill>
                  <a:srgbClr val="1B1B1B"/>
                </a:solidFill>
                <a:effectLst/>
                <a:latin typeface="Roboto Mono Web"/>
              </a:rPr>
              <a:t>Possible</a:t>
            </a:r>
            <a:r>
              <a:rPr lang="it-IT" sz="1300" b="0" i="0" u="none" strike="noStrike" dirty="0">
                <a:solidFill>
                  <a:srgbClr val="1B1B1B"/>
                </a:solidFill>
                <a:effectLst/>
                <a:latin typeface="Roboto Mono Web"/>
              </a:rPr>
              <a:t> risk </a:t>
            </a:r>
            <a:r>
              <a:rPr lang="it-IT" sz="1300" b="0" i="0" u="none" strike="noStrike" dirty="0" err="1">
                <a:solidFill>
                  <a:srgbClr val="1B1B1B"/>
                </a:solidFill>
                <a:effectLst/>
                <a:latin typeface="Roboto Mono Web"/>
              </a:rPr>
              <a:t>factors</a:t>
            </a:r>
            <a:r>
              <a:rPr lang="it-IT" sz="1300" b="0" i="0" u="none" strike="noStrike" dirty="0">
                <a:solidFill>
                  <a:srgbClr val="1B1B1B"/>
                </a:solidFill>
                <a:effectLst/>
                <a:latin typeface="Roboto Mono Web"/>
              </a:rPr>
              <a:t> for </a:t>
            </a:r>
            <a:r>
              <a:rPr lang="it-IT" sz="1300" b="0" i="0" u="none" strike="noStrike" dirty="0" err="1">
                <a:solidFill>
                  <a:srgbClr val="1B1B1B"/>
                </a:solidFill>
                <a:effectLst/>
                <a:latin typeface="Roboto Mono Web"/>
              </a:rPr>
              <a:t>increased</a:t>
            </a:r>
            <a:r>
              <a:rPr lang="it-IT" sz="1300" b="0" i="0" u="none" strike="noStrike" dirty="0">
                <a:solidFill>
                  <a:srgbClr val="1B1B1B"/>
                </a:solidFill>
                <a:effectLst/>
                <a:latin typeface="Roboto Mono Web"/>
              </a:rPr>
              <a:t> suicide following </a:t>
            </a:r>
            <a:r>
              <a:rPr lang="it-IT" sz="1300" b="0" i="0" u="none" strike="noStrike" dirty="0" err="1">
                <a:solidFill>
                  <a:srgbClr val="1B1B1B"/>
                </a:solidFill>
                <a:effectLst/>
                <a:latin typeface="Roboto Mono Web"/>
              </a:rPr>
              <a:t>bariatric</a:t>
            </a:r>
            <a:r>
              <a:rPr lang="it-IT" sz="1300" b="0" i="0" u="none" strike="noStrike" dirty="0">
                <a:solidFill>
                  <a:srgbClr val="1B1B1B"/>
                </a:solidFill>
                <a:effectLst/>
                <a:latin typeface="Roboto Mono Web"/>
              </a:rPr>
              <a:t> surgery. </a:t>
            </a:r>
            <a:r>
              <a:rPr lang="it-IT" sz="1300" b="0" i="0" u="none" strike="noStrike" dirty="0" err="1">
                <a:solidFill>
                  <a:srgbClr val="1B1B1B"/>
                </a:solidFill>
                <a:effectLst/>
                <a:latin typeface="Roboto Mono Web"/>
              </a:rPr>
              <a:t>Obesity</a:t>
            </a:r>
            <a:r>
              <a:rPr lang="it-IT" sz="1300" b="0" i="0" u="none" strike="noStrike" dirty="0">
                <a:solidFill>
                  <a:srgbClr val="1B1B1B"/>
                </a:solidFill>
                <a:effectLst/>
                <a:latin typeface="Roboto Mono Web"/>
              </a:rPr>
              <a:t> (Silver Spring). 2013 Apr;21(4):665-72. </a:t>
            </a:r>
            <a:r>
              <a:rPr lang="it-IT" sz="1300" b="0" i="0" u="none" strike="noStrike" dirty="0" err="1">
                <a:solidFill>
                  <a:srgbClr val="1B1B1B"/>
                </a:solidFill>
                <a:effectLst/>
                <a:latin typeface="Roboto Mono Web"/>
              </a:rPr>
              <a:t>doi</a:t>
            </a:r>
            <a:r>
              <a:rPr lang="it-IT" sz="1300" b="0" i="0" u="none" strike="noStrike" dirty="0">
                <a:solidFill>
                  <a:srgbClr val="1B1B1B"/>
                </a:solidFill>
                <a:effectLst/>
                <a:latin typeface="Roboto Mono Web"/>
              </a:rPr>
              <a:t>: 10.1002/oby.20066. PMID: 23404774; PMCID: PMC4372842.</a:t>
            </a:r>
            <a:endParaRPr lang="it-IT" sz="1300" dirty="0"/>
          </a:p>
        </p:txBody>
      </p:sp>
      <p:pic>
        <p:nvPicPr>
          <p:cNvPr id="5" name="Immagine 4" descr="Immagine che contiene bianco e nero, edificio, pavimento, Pavimentazione&#10;&#10;Il contenuto generato dall'IA potrebbe non essere corretto.">
            <a:extLst>
              <a:ext uri="{FF2B5EF4-FFF2-40B4-BE49-F238E27FC236}">
                <a16:creationId xmlns:a16="http://schemas.microsoft.com/office/drawing/2014/main" id="{02809178-11A7-6C81-FC9B-4E8B965B817C}"/>
              </a:ext>
            </a:extLst>
          </p:cNvPr>
          <p:cNvPicPr>
            <a:picLocks noChangeAspect="1"/>
          </p:cNvPicPr>
          <p:nvPr/>
        </p:nvPicPr>
        <p:blipFill>
          <a:blip r:embed="rId2">
            <a:extLst>
              <a:ext uri="{28A0092B-C50C-407E-A947-70E740481C1C}">
                <a14:useLocalDpi xmlns:a14="http://schemas.microsoft.com/office/drawing/2010/main" val="0"/>
              </a:ext>
            </a:extLst>
          </a:blip>
          <a:srcRect t="23519" r="1" b="15893"/>
          <a:stretch/>
        </p:blipFill>
        <p:spPr>
          <a:xfrm>
            <a:off x="6515944" y="2120900"/>
            <a:ext cx="4639736" cy="3748194"/>
          </a:xfrm>
          <a:prstGeom prst="rect">
            <a:avLst/>
          </a:prstGeom>
          <a:noFill/>
        </p:spPr>
      </p:pic>
    </p:spTree>
    <p:extLst>
      <p:ext uri="{BB962C8B-B14F-4D97-AF65-F5344CB8AC3E}">
        <p14:creationId xmlns:p14="http://schemas.microsoft.com/office/powerpoint/2010/main" val="1625005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275BAB2-32D5-B926-4582-DAAD60214A9B}"/>
              </a:ext>
            </a:extLst>
          </p:cNvPr>
          <p:cNvSpPr>
            <a:spLocks noGrp="1"/>
          </p:cNvSpPr>
          <p:nvPr>
            <p:ph idx="4294967295"/>
          </p:nvPr>
        </p:nvSpPr>
        <p:spPr>
          <a:xfrm>
            <a:off x="396240" y="2108200"/>
            <a:ext cx="11795760" cy="3760788"/>
          </a:xfrm>
        </p:spPr>
        <p:txBody>
          <a:bodyPr>
            <a:normAutofit fontScale="92500" lnSpcReduction="20000"/>
          </a:bodyPr>
          <a:lstStyle/>
          <a:p>
            <a:r>
              <a:rPr lang="it-IT" b="0" i="0" u="none" strike="noStrike" dirty="0">
                <a:solidFill>
                  <a:srgbClr val="333333"/>
                </a:solidFill>
                <a:effectLst/>
                <a:latin typeface="Georgia" panose="02040502050405020303" pitchFamily="18" charset="0"/>
              </a:rPr>
              <a:t>I pazienti sottoposti a chirurgia bariatrica hanno descritto cambiamenti psicosociali relativi a tre temi principali:</a:t>
            </a:r>
          </a:p>
          <a:p>
            <a:r>
              <a:rPr lang="it-IT" b="0" i="0" u="none" strike="noStrike" dirty="0">
                <a:solidFill>
                  <a:srgbClr val="333333"/>
                </a:solidFill>
                <a:effectLst/>
                <a:latin typeface="Georgia" panose="02040502050405020303" pitchFamily="18" charset="0"/>
              </a:rPr>
              <a:t> (1) percezione di sé; </a:t>
            </a:r>
          </a:p>
          <a:p>
            <a:r>
              <a:rPr lang="it-IT" b="0" i="0" u="none" strike="noStrike" dirty="0">
                <a:solidFill>
                  <a:srgbClr val="333333"/>
                </a:solidFill>
                <a:effectLst/>
                <a:latin typeface="Georgia" panose="02040502050405020303" pitchFamily="18" charset="0"/>
              </a:rPr>
              <a:t>(2) percezione da parte degli altri; </a:t>
            </a:r>
          </a:p>
          <a:p>
            <a:r>
              <a:rPr lang="it-IT" b="0" i="0" u="none" strike="noStrike" dirty="0">
                <a:solidFill>
                  <a:srgbClr val="333333"/>
                </a:solidFill>
                <a:effectLst/>
                <a:latin typeface="Georgia" panose="02040502050405020303" pitchFamily="18" charset="0"/>
              </a:rPr>
              <a:t>(3) relazioni sociali. </a:t>
            </a:r>
          </a:p>
          <a:p>
            <a:r>
              <a:rPr lang="it-IT" b="0" i="0" u="none" strike="noStrike" dirty="0">
                <a:solidFill>
                  <a:srgbClr val="333333"/>
                </a:solidFill>
                <a:effectLst/>
                <a:latin typeface="Georgia" panose="02040502050405020303" pitchFamily="18" charset="0"/>
              </a:rPr>
              <a:t>Ognuno di questi temi include esperienze positive e negative che sono state spesso correlate e vissute simultaneamente dai pazienti. </a:t>
            </a:r>
          </a:p>
          <a:p>
            <a:endParaRPr lang="it-IT" dirty="0">
              <a:solidFill>
                <a:srgbClr val="333333"/>
              </a:solidFill>
              <a:latin typeface="Georgia" panose="02040502050405020303" pitchFamily="18" charset="0"/>
            </a:endParaRPr>
          </a:p>
          <a:p>
            <a:pPr marL="0" indent="0">
              <a:buNone/>
            </a:pPr>
            <a:endParaRPr lang="it-IT" b="0" i="0" u="none" strike="noStrike" dirty="0">
              <a:solidFill>
                <a:srgbClr val="333333"/>
              </a:solidFill>
              <a:effectLst/>
              <a:latin typeface="Georgia" panose="02040502050405020303" pitchFamily="18" charset="0"/>
            </a:endParaRPr>
          </a:p>
          <a:p>
            <a:pPr marL="0" indent="0">
              <a:buNone/>
            </a:pPr>
            <a:r>
              <a:rPr lang="it-IT" sz="1000" b="0" i="0" u="none" strike="noStrike" dirty="0" err="1">
                <a:solidFill>
                  <a:srgbClr val="333333"/>
                </a:solidFill>
                <a:effectLst/>
                <a:latin typeface="-apple-system"/>
              </a:rPr>
              <a:t>Griauzde</a:t>
            </a:r>
            <a:r>
              <a:rPr lang="it-IT" sz="1000" b="0" i="0" u="none" strike="noStrike" dirty="0">
                <a:solidFill>
                  <a:srgbClr val="333333"/>
                </a:solidFill>
                <a:effectLst/>
                <a:latin typeface="-apple-system"/>
              </a:rPr>
              <a:t>, D.H., Ibrahim, A.M., Fisher, N. </a:t>
            </a:r>
            <a:r>
              <a:rPr lang="it-IT" sz="1000" b="0" i="1" u="none" strike="noStrike" dirty="0">
                <a:solidFill>
                  <a:srgbClr val="333333"/>
                </a:solidFill>
                <a:effectLst/>
                <a:latin typeface="-apple-system"/>
              </a:rPr>
              <a:t>et al.</a:t>
            </a:r>
            <a:r>
              <a:rPr lang="it-IT" sz="1000" b="0" i="0" u="none" strike="noStrike" dirty="0">
                <a:solidFill>
                  <a:srgbClr val="333333"/>
                </a:solidFill>
                <a:effectLst/>
                <a:latin typeface="-apple-system"/>
              </a:rPr>
              <a:t> </a:t>
            </a:r>
            <a:r>
              <a:rPr lang="it-IT" sz="1000" b="0" i="0" u="none" strike="noStrike" dirty="0" err="1">
                <a:solidFill>
                  <a:srgbClr val="333333"/>
                </a:solidFill>
                <a:effectLst/>
                <a:latin typeface="-apple-system"/>
              </a:rPr>
              <a:t>Understanding</a:t>
            </a:r>
            <a:r>
              <a:rPr lang="it-IT" sz="1000" b="0" i="0" u="none" strike="noStrike" dirty="0">
                <a:solidFill>
                  <a:srgbClr val="333333"/>
                </a:solidFill>
                <a:effectLst/>
                <a:latin typeface="-apple-system"/>
              </a:rPr>
              <a:t> the </a:t>
            </a:r>
            <a:r>
              <a:rPr lang="it-IT" sz="1000" b="0" i="0" u="none" strike="noStrike" dirty="0" err="1">
                <a:solidFill>
                  <a:srgbClr val="333333"/>
                </a:solidFill>
                <a:effectLst/>
                <a:latin typeface="-apple-system"/>
              </a:rPr>
              <a:t>psychosocial</a:t>
            </a:r>
            <a:r>
              <a:rPr lang="it-IT" sz="1000" b="0" i="0" u="none" strike="noStrike" dirty="0">
                <a:solidFill>
                  <a:srgbClr val="333333"/>
                </a:solidFill>
                <a:effectLst/>
                <a:latin typeface="-apple-system"/>
              </a:rPr>
              <a:t> impact of weight </a:t>
            </a:r>
            <a:r>
              <a:rPr lang="it-IT" sz="1000" b="0" i="0" u="none" strike="noStrike" dirty="0" err="1">
                <a:solidFill>
                  <a:srgbClr val="333333"/>
                </a:solidFill>
                <a:effectLst/>
                <a:latin typeface="-apple-system"/>
              </a:rPr>
              <a:t>loss</a:t>
            </a:r>
            <a:r>
              <a:rPr lang="it-IT" sz="1000" b="0" i="0" u="none" strike="noStrike" dirty="0">
                <a:solidFill>
                  <a:srgbClr val="333333"/>
                </a:solidFill>
                <a:effectLst/>
                <a:latin typeface="-apple-system"/>
              </a:rPr>
              <a:t> following </a:t>
            </a:r>
            <a:r>
              <a:rPr lang="it-IT" sz="1000" b="0" i="0" u="none" strike="noStrike" dirty="0" err="1">
                <a:solidFill>
                  <a:srgbClr val="333333"/>
                </a:solidFill>
                <a:effectLst/>
                <a:latin typeface="-apple-system"/>
              </a:rPr>
              <a:t>bariatric</a:t>
            </a:r>
            <a:r>
              <a:rPr lang="it-IT" sz="1000" b="0" i="0" u="none" strike="noStrike" dirty="0">
                <a:solidFill>
                  <a:srgbClr val="333333"/>
                </a:solidFill>
                <a:effectLst/>
                <a:latin typeface="-apple-system"/>
              </a:rPr>
              <a:t> surgery: a qualitative study. </a:t>
            </a:r>
            <a:r>
              <a:rPr lang="it-IT" sz="1000" b="0" i="1" u="none" strike="noStrike" dirty="0">
                <a:solidFill>
                  <a:srgbClr val="333333"/>
                </a:solidFill>
                <a:effectLst/>
                <a:latin typeface="-apple-system"/>
              </a:rPr>
              <a:t>BMC </a:t>
            </a:r>
            <a:r>
              <a:rPr lang="it-IT" sz="1000" b="0" i="1" u="none" strike="noStrike" dirty="0" err="1">
                <a:solidFill>
                  <a:srgbClr val="333333"/>
                </a:solidFill>
                <a:effectLst/>
                <a:latin typeface="-apple-system"/>
              </a:rPr>
              <a:t>Obes</a:t>
            </a:r>
            <a:r>
              <a:rPr lang="it-IT" sz="1000" b="0" i="0" u="none" strike="noStrike" dirty="0">
                <a:solidFill>
                  <a:srgbClr val="333333"/>
                </a:solidFill>
                <a:effectLst/>
                <a:latin typeface="-apple-system"/>
              </a:rPr>
              <a:t> </a:t>
            </a:r>
            <a:r>
              <a:rPr lang="it-IT" sz="1000" b="1" i="0" u="none" strike="noStrike" dirty="0">
                <a:solidFill>
                  <a:srgbClr val="333333"/>
                </a:solidFill>
                <a:effectLst/>
                <a:latin typeface="-apple-system"/>
              </a:rPr>
              <a:t>5</a:t>
            </a:r>
            <a:r>
              <a:rPr lang="it-IT" sz="1000" b="0" i="0" u="none" strike="noStrike" dirty="0">
                <a:solidFill>
                  <a:srgbClr val="333333"/>
                </a:solidFill>
                <a:effectLst/>
                <a:latin typeface="-apple-system"/>
              </a:rPr>
              <a:t>, 38 (2018). https://</a:t>
            </a:r>
            <a:r>
              <a:rPr lang="it-IT" sz="1000" b="0" i="0" u="none" strike="noStrike" dirty="0" err="1">
                <a:solidFill>
                  <a:srgbClr val="333333"/>
                </a:solidFill>
                <a:effectLst/>
                <a:latin typeface="-apple-system"/>
              </a:rPr>
              <a:t>doi.org</a:t>
            </a:r>
            <a:r>
              <a:rPr lang="it-IT" sz="1000" b="0" i="0" u="none" strike="noStrike" dirty="0">
                <a:solidFill>
                  <a:srgbClr val="333333"/>
                </a:solidFill>
                <a:effectLst/>
                <a:latin typeface="-apple-system"/>
              </a:rPr>
              <a:t>/10.1186/s40608-018-0215-3</a:t>
            </a:r>
            <a:endParaRPr lang="it-IT" sz="1000" dirty="0"/>
          </a:p>
        </p:txBody>
      </p:sp>
      <p:sp>
        <p:nvSpPr>
          <p:cNvPr id="6" name="CasellaDiTesto 5">
            <a:extLst>
              <a:ext uri="{FF2B5EF4-FFF2-40B4-BE49-F238E27FC236}">
                <a16:creationId xmlns:a16="http://schemas.microsoft.com/office/drawing/2014/main" id="{067AA8FE-3351-EE90-EF72-6384DDBEF5BC}"/>
              </a:ext>
            </a:extLst>
          </p:cNvPr>
          <p:cNvSpPr txBox="1"/>
          <p:nvPr/>
        </p:nvSpPr>
        <p:spPr>
          <a:xfrm>
            <a:off x="477520" y="467360"/>
            <a:ext cx="10871200" cy="800219"/>
          </a:xfrm>
          <a:prstGeom prst="rect">
            <a:avLst/>
          </a:prstGeom>
          <a:noFill/>
        </p:spPr>
        <p:txBody>
          <a:bodyPr wrap="square" rtlCol="0">
            <a:spAutoFit/>
          </a:bodyPr>
          <a:lstStyle/>
          <a:p>
            <a:pPr algn="ctr"/>
            <a:r>
              <a:rPr lang="it-IT" sz="2800" b="1" dirty="0"/>
              <a:t>Aspetti psicosociali dopo la chirurgia bariatrica</a:t>
            </a:r>
          </a:p>
          <a:p>
            <a:endParaRPr lang="it-IT" dirty="0"/>
          </a:p>
        </p:txBody>
      </p:sp>
    </p:spTree>
    <p:extLst>
      <p:ext uri="{BB962C8B-B14F-4D97-AF65-F5344CB8AC3E}">
        <p14:creationId xmlns:p14="http://schemas.microsoft.com/office/powerpoint/2010/main" val="48919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737E826-F7F9-B5DE-A854-EAC89C25679B}"/>
              </a:ext>
            </a:extLst>
          </p:cNvPr>
          <p:cNvSpPr>
            <a:spLocks noGrp="1"/>
          </p:cNvSpPr>
          <p:nvPr>
            <p:ph sz="half" idx="4294967295"/>
          </p:nvPr>
        </p:nvSpPr>
        <p:spPr>
          <a:xfrm>
            <a:off x="341194" y="2042160"/>
            <a:ext cx="6174750" cy="3826828"/>
          </a:xfrm>
        </p:spPr>
        <p:txBody>
          <a:bodyPr>
            <a:normAutofit/>
          </a:bodyPr>
          <a:lstStyle/>
          <a:p>
            <a:pPr>
              <a:lnSpc>
                <a:spcPct val="90000"/>
              </a:lnSpc>
              <a:spcAft>
                <a:spcPts val="800"/>
              </a:spcAft>
              <a:buNone/>
            </a:pPr>
            <a:r>
              <a:rPr lang="it-IT" sz="1600" kern="100" dirty="0">
                <a:effectLst/>
              </a:rPr>
              <a:t> </a:t>
            </a:r>
          </a:p>
          <a:p>
            <a:pPr marL="0" indent="0">
              <a:lnSpc>
                <a:spcPct val="90000"/>
              </a:lnSpc>
              <a:spcAft>
                <a:spcPts val="800"/>
              </a:spcAft>
              <a:buNone/>
            </a:pPr>
            <a:endParaRPr lang="it-IT" sz="1600" b="1" kern="100" dirty="0">
              <a:effectLst/>
            </a:endParaRPr>
          </a:p>
          <a:p>
            <a:pPr marL="0" indent="0">
              <a:lnSpc>
                <a:spcPct val="90000"/>
              </a:lnSpc>
              <a:spcAft>
                <a:spcPts val="800"/>
              </a:spcAft>
              <a:buNone/>
            </a:pPr>
            <a:r>
              <a:rPr lang="it-IT" sz="1600" b="1" kern="100" dirty="0">
                <a:effectLst/>
              </a:rPr>
              <a:t>Wendy C. King e colleghi trovarono che il tasso di divorzio dopo la chirurgia bariatrica è quasi il doppio del tasso della popolazione generale. Questo tasso elevato è sfaccettato e può derivare da fattori psicologici, emotivi e interpersonali.</a:t>
            </a:r>
          </a:p>
          <a:p>
            <a:pPr>
              <a:lnSpc>
                <a:spcPct val="90000"/>
              </a:lnSpc>
              <a:spcAft>
                <a:spcPts val="800"/>
              </a:spcAft>
            </a:pPr>
            <a:endParaRPr lang="it-IT" sz="1600" kern="100" dirty="0">
              <a:effectLst/>
            </a:endParaRPr>
          </a:p>
          <a:p>
            <a:pPr marL="0" indent="0">
              <a:lnSpc>
                <a:spcPct val="90000"/>
              </a:lnSpc>
              <a:buNone/>
            </a:pPr>
            <a:r>
              <a:rPr lang="it-IT" sz="1000" kern="100" dirty="0">
                <a:effectLst/>
              </a:rPr>
              <a:t>King WC, </a:t>
            </a:r>
            <a:r>
              <a:rPr lang="it-IT" sz="1000" kern="100" dirty="0" err="1">
                <a:effectLst/>
              </a:rPr>
              <a:t>Hinerman</a:t>
            </a:r>
            <a:r>
              <a:rPr lang="it-IT" sz="1000" kern="100" dirty="0">
                <a:effectLst/>
              </a:rPr>
              <a:t> AS, White GE. </a:t>
            </a:r>
            <a:r>
              <a:rPr lang="it-IT" sz="1000" kern="100" dirty="0" err="1">
                <a:effectLst/>
              </a:rPr>
              <a:t>Changes</a:t>
            </a:r>
            <a:r>
              <a:rPr lang="it-IT" sz="1000" kern="100" dirty="0">
                <a:effectLst/>
              </a:rPr>
              <a:t> in </a:t>
            </a:r>
            <a:r>
              <a:rPr lang="it-IT" sz="1000" kern="100" dirty="0" err="1">
                <a:effectLst/>
              </a:rPr>
              <a:t>Marital</a:t>
            </a:r>
            <a:r>
              <a:rPr lang="it-IT" sz="1000" kern="100" dirty="0">
                <a:effectLst/>
              </a:rPr>
              <a:t> Status Following Roux-en-Y </a:t>
            </a:r>
            <a:r>
              <a:rPr lang="it-IT" sz="1000" kern="100" dirty="0" err="1">
                <a:effectLst/>
              </a:rPr>
              <a:t>Gastric</a:t>
            </a:r>
            <a:r>
              <a:rPr lang="it-IT" sz="1000" kern="100" dirty="0">
                <a:effectLst/>
              </a:rPr>
              <a:t> Bypass and Sleeve </a:t>
            </a:r>
            <a:r>
              <a:rPr lang="it-IT" sz="1000" kern="100" dirty="0" err="1">
                <a:effectLst/>
              </a:rPr>
              <a:t>Gastrectomy</a:t>
            </a:r>
            <a:r>
              <a:rPr lang="it-IT" sz="1000" kern="100" dirty="0">
                <a:effectLst/>
              </a:rPr>
              <a:t>: A US </a:t>
            </a:r>
            <a:r>
              <a:rPr lang="it-IT" sz="1000" kern="100" dirty="0" err="1">
                <a:effectLst/>
              </a:rPr>
              <a:t>Multicenter</a:t>
            </a:r>
            <a:r>
              <a:rPr lang="it-IT" sz="1000" kern="100" dirty="0">
                <a:effectLst/>
              </a:rPr>
              <a:t> </a:t>
            </a:r>
            <a:r>
              <a:rPr lang="it-IT" sz="1000" kern="100" dirty="0" err="1">
                <a:effectLst/>
              </a:rPr>
              <a:t>Prospective</a:t>
            </a:r>
            <a:r>
              <a:rPr lang="it-IT" sz="1000" kern="100" dirty="0">
                <a:effectLst/>
              </a:rPr>
              <a:t> </a:t>
            </a:r>
            <a:r>
              <a:rPr lang="it-IT" sz="1000" kern="100" dirty="0" err="1">
                <a:effectLst/>
              </a:rPr>
              <a:t>Cohort</a:t>
            </a:r>
            <a:r>
              <a:rPr lang="it-IT" sz="1000" kern="100" dirty="0">
                <a:effectLst/>
              </a:rPr>
              <a:t> Study. Ann </a:t>
            </a:r>
            <a:r>
              <a:rPr lang="it-IT" sz="1000" kern="100" dirty="0" err="1">
                <a:effectLst/>
              </a:rPr>
              <a:t>Surg</a:t>
            </a:r>
            <a:r>
              <a:rPr lang="it-IT" sz="1000" kern="100" dirty="0">
                <a:effectLst/>
              </a:rPr>
              <a:t> Open. 2022 Jul 20;3(3):e182. </a:t>
            </a:r>
            <a:r>
              <a:rPr lang="it-IT" sz="1000" kern="100" dirty="0" err="1">
                <a:effectLst/>
              </a:rPr>
              <a:t>doi</a:t>
            </a:r>
            <a:r>
              <a:rPr lang="it-IT" sz="1000" kern="100" dirty="0">
                <a:effectLst/>
              </a:rPr>
              <a:t>: 10.1097/AS9.0000000000000182. PMID: 36199480; PMCID: PMC9508972.</a:t>
            </a:r>
          </a:p>
          <a:p>
            <a:pPr>
              <a:lnSpc>
                <a:spcPct val="90000"/>
              </a:lnSpc>
            </a:pPr>
            <a:endParaRPr lang="it-IT" sz="1600" dirty="0"/>
          </a:p>
        </p:txBody>
      </p:sp>
      <p:sp>
        <p:nvSpPr>
          <p:cNvPr id="5" name="CasellaDiTesto 4">
            <a:extLst>
              <a:ext uri="{FF2B5EF4-FFF2-40B4-BE49-F238E27FC236}">
                <a16:creationId xmlns:a16="http://schemas.microsoft.com/office/drawing/2014/main" id="{4A9BA6EA-725D-0513-AF6E-4A03F1705692}"/>
              </a:ext>
            </a:extLst>
          </p:cNvPr>
          <p:cNvSpPr txBox="1"/>
          <p:nvPr/>
        </p:nvSpPr>
        <p:spPr>
          <a:xfrm>
            <a:off x="1232452" y="655983"/>
            <a:ext cx="8063185" cy="523220"/>
          </a:xfrm>
          <a:prstGeom prst="rect">
            <a:avLst/>
          </a:prstGeom>
          <a:noFill/>
        </p:spPr>
        <p:txBody>
          <a:bodyPr wrap="square" rtlCol="0">
            <a:spAutoFit/>
          </a:bodyPr>
          <a:lstStyle/>
          <a:p>
            <a:pPr algn="ctr"/>
            <a:r>
              <a:rPr lang="it-IT" sz="2800" b="1" dirty="0"/>
              <a:t>Impatto sulle relazioni interpersonali</a:t>
            </a:r>
          </a:p>
        </p:txBody>
      </p:sp>
      <p:pic>
        <p:nvPicPr>
          <p:cNvPr id="2" name="Immagine 1">
            <a:extLst>
              <a:ext uri="{FF2B5EF4-FFF2-40B4-BE49-F238E27FC236}">
                <a16:creationId xmlns:a16="http://schemas.microsoft.com/office/drawing/2014/main" id="{D01AC706-F562-54B8-53B2-BAA16606695B}"/>
              </a:ext>
            </a:extLst>
          </p:cNvPr>
          <p:cNvPicPr>
            <a:picLocks noChangeAspect="1"/>
          </p:cNvPicPr>
          <p:nvPr/>
        </p:nvPicPr>
        <p:blipFill>
          <a:blip r:embed="rId2"/>
          <a:stretch>
            <a:fillRect/>
          </a:stretch>
        </p:blipFill>
        <p:spPr>
          <a:xfrm>
            <a:off x="7100888" y="2105448"/>
            <a:ext cx="4852526" cy="3342851"/>
          </a:xfrm>
          <a:prstGeom prst="rect">
            <a:avLst/>
          </a:prstGeom>
        </p:spPr>
      </p:pic>
    </p:spTree>
    <p:extLst>
      <p:ext uri="{BB962C8B-B14F-4D97-AF65-F5344CB8AC3E}">
        <p14:creationId xmlns:p14="http://schemas.microsoft.com/office/powerpoint/2010/main" val="3630041768"/>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1768</TotalTime>
  <Words>1295</Words>
  <Application>Microsoft Macintosh PowerPoint</Application>
  <PresentationFormat>Widescreen</PresentationFormat>
  <Paragraphs>72</Paragraphs>
  <Slides>13</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13</vt:i4>
      </vt:variant>
    </vt:vector>
  </HeadingPairs>
  <TitlesOfParts>
    <vt:vector size="25" baseType="lpstr">
      <vt:lpstr>-apple-system</vt:lpstr>
      <vt:lpstr>Aptos</vt:lpstr>
      <vt:lpstr>Calibri</vt:lpstr>
      <vt:lpstr>Cambria</vt:lpstr>
      <vt:lpstr>Fira Sans</vt:lpstr>
      <vt:lpstr>Georgia</vt:lpstr>
      <vt:lpstr>Helvetica</vt:lpstr>
      <vt:lpstr>Montserrat</vt:lpstr>
      <vt:lpstr>Roboto Mono Web</vt:lpstr>
      <vt:lpstr>Times New Roman</vt:lpstr>
      <vt:lpstr>Wingdings</vt:lpstr>
      <vt:lpstr>RetrospectVTI</vt:lpstr>
      <vt:lpstr>    ASPETTI PSICOSOCIALI DELLA CURA DELL’OBESITÀ: IMPATTO SUGLI ESITI POST-CHIRURGICI</vt:lpstr>
      <vt:lpstr>Presentazione standard di PowerPoint</vt:lpstr>
      <vt:lpstr>Obiettivi </vt:lpstr>
      <vt:lpstr>Presentazione standard di PowerPoint</vt:lpstr>
      <vt:lpstr>Cosa dice la ricerca</vt:lpstr>
      <vt:lpstr>Presentazione standard di PowerPoint</vt:lpstr>
      <vt:lpstr>Fattori di rischio</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Gabriele Di Pauli</cp:lastModifiedBy>
  <cp:revision>21</cp:revision>
  <dcterms:created xsi:type="dcterms:W3CDTF">2022-02-27T17:36:31Z</dcterms:created>
  <dcterms:modified xsi:type="dcterms:W3CDTF">2025-05-07T13:32:32Z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